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5"/>
  </p:notesMasterIdLst>
  <p:handoutMasterIdLst>
    <p:handoutMasterId r:id="rId26"/>
  </p:handoutMasterIdLst>
  <p:sldIdLst>
    <p:sldId id="264" r:id="rId3"/>
    <p:sldId id="276" r:id="rId4"/>
    <p:sldId id="373" r:id="rId5"/>
    <p:sldId id="399" r:id="rId6"/>
    <p:sldId id="390" r:id="rId7"/>
    <p:sldId id="392" r:id="rId8"/>
    <p:sldId id="389" r:id="rId9"/>
    <p:sldId id="380" r:id="rId10"/>
    <p:sldId id="396" r:id="rId11"/>
    <p:sldId id="400" r:id="rId12"/>
    <p:sldId id="384" r:id="rId13"/>
    <p:sldId id="386" r:id="rId14"/>
    <p:sldId id="385" r:id="rId15"/>
    <p:sldId id="393" r:id="rId16"/>
    <p:sldId id="391" r:id="rId17"/>
    <p:sldId id="388" r:id="rId18"/>
    <p:sldId id="397" r:id="rId19"/>
    <p:sldId id="398" r:id="rId20"/>
    <p:sldId id="374" r:id="rId21"/>
    <p:sldId id="329" r:id="rId22"/>
    <p:sldId id="282" r:id="rId23"/>
    <p:sldId id="283" r:id="rId24"/>
  </p:sldIdLst>
  <p:sldSz cx="12188825" cy="6858000"/>
  <p:notesSz cx="7010400" cy="92964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78125" autoAdjust="0"/>
  </p:normalViewPr>
  <p:slideViewPr>
    <p:cSldViewPr showGuides="1">
      <p:cViewPr varScale="1">
        <p:scale>
          <a:sx n="68" d="100"/>
          <a:sy n="68" d="100"/>
        </p:scale>
        <p:origin x="72" y="48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6692"/>
    </p:cViewPr>
  </p:sorter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7/29/2015</a:t>
            </a:fld>
            <a:endParaRPr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7/29/2015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715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80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62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620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have more than one categorical independent variable.</a:t>
            </a:r>
            <a:r>
              <a:rPr lang="en-US" baseline="0" dirty="0" smtClean="0"/>
              <a:t> If you have two, your test would be called a Two way ANOVA.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153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62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091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this test, you are given a critical value (the null hypothesis) based on measurements you decide. If you’re</a:t>
            </a:r>
            <a:r>
              <a:rPr lang="en-US" baseline="0" dirty="0" smtClean="0"/>
              <a:t> your chi-square exceeds that critical value, then you can reject the null hypothesis.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548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0826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</a:t>
            </a:r>
            <a:r>
              <a:rPr lang="en-US" baseline="0" dirty="0" smtClean="0"/>
              <a:t> have both categorical and continuous variables if there is more than one predictor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6547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927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2346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600" b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Field- great book on stats</a:t>
            </a:r>
            <a:r>
              <a:rPr lang="en-US" sz="1600" b="0" kern="1200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and how to use SPSS, easy to ready from analyses rel (also has a book on SAS) covers how you enter variables in to SPSS  to growth models </a:t>
            </a:r>
            <a:endParaRPr lang="en-US" sz="1600" b="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600" b="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0952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4526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Powerpoint slides and supplemental resources  will be loaded to the MVA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31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Nominal and ordinal data are categorical or discrete.</a:t>
            </a:r>
            <a:r>
              <a:rPr lang="en-US" baseline="0" dirty="0" smtClean="0"/>
              <a:t> Interval and ratio are continuous.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275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good way to remembers parametric is that there are certain parameters your data has to meet,</a:t>
            </a:r>
            <a:r>
              <a:rPr lang="en-US" baseline="0" dirty="0" smtClean="0"/>
              <a:t> or those parameters do not exist. </a:t>
            </a:r>
            <a:endParaRPr lang="en-US" dirty="0" smtClean="0"/>
          </a:p>
          <a:p>
            <a:r>
              <a:rPr lang="en-US" dirty="0" smtClean="0"/>
              <a:t>Non-parametric tests are less powerful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077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437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607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283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690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have more than one continuous predictor variable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486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7/29/2015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7/29/2015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7/29/2015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7/29/2015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7/29/2015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7/29/2015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7/29/2015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7/29/2015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7/29/2015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7/29/2015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mva@Meharry-Vanderbilt.or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672" y="609600"/>
            <a:ext cx="7008574" cy="32988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2700" i="1" dirty="0" smtClean="0"/>
              <a:t>Principles </a:t>
            </a:r>
            <a:r>
              <a:rPr lang="en-US" sz="2700" i="1" dirty="0"/>
              <a:t>of Research Writing &amp; Design Educational Series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Fundamentals of Biostatistics (Part </a:t>
            </a:r>
            <a:r>
              <a:rPr lang="en-US" dirty="0" smtClean="0"/>
              <a:t>2)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2" y="4927600"/>
            <a:ext cx="7720145" cy="1244600"/>
          </a:xfrm>
        </p:spPr>
        <p:txBody>
          <a:bodyPr>
            <a:noAutofit/>
          </a:bodyPr>
          <a:lstStyle/>
          <a:p>
            <a:pPr algn="r"/>
            <a:r>
              <a:rPr lang="en-US" sz="2000" b="1" dirty="0" smtClean="0"/>
              <a:t>Lauren Duke, MA</a:t>
            </a:r>
          </a:p>
          <a:p>
            <a:pPr algn="r"/>
            <a:r>
              <a:rPr lang="en-US" sz="2000" b="1" dirty="0" smtClean="0"/>
              <a:t>Program Coordinator</a:t>
            </a:r>
          </a:p>
          <a:p>
            <a:pPr algn="r"/>
            <a:r>
              <a:rPr lang="en-US" sz="2000" dirty="0" smtClean="0"/>
              <a:t>Meharry-Vanderbilt Alliance</a:t>
            </a:r>
          </a:p>
          <a:p>
            <a:pPr algn="r"/>
            <a:r>
              <a:rPr lang="en-US" sz="2000" dirty="0" smtClean="0"/>
              <a:t>31</a:t>
            </a:r>
            <a:r>
              <a:rPr lang="en-US" sz="2000" dirty="0" smtClean="0"/>
              <a:t> </a:t>
            </a:r>
            <a:r>
              <a:rPr lang="en-US" sz="2000" dirty="0" smtClean="0"/>
              <a:t>July 2015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066212" y="1676400"/>
            <a:ext cx="1524000" cy="990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927593" y="1676400"/>
            <a:ext cx="1524000" cy="990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217612" y="3276600"/>
            <a:ext cx="1524000" cy="990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789612" y="228600"/>
            <a:ext cx="1524000" cy="990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684712" y="3276600"/>
            <a:ext cx="1524000" cy="990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58615" y="4475870"/>
            <a:ext cx="990600" cy="762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51574" y="4561449"/>
            <a:ext cx="990600" cy="762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56293" y="4596618"/>
            <a:ext cx="990600" cy="762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56312" y="4596618"/>
            <a:ext cx="990600" cy="762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5" idx="3"/>
            <a:endCxn id="3" idx="7"/>
          </p:cNvCxnSpPr>
          <p:nvPr/>
        </p:nvCxnSpPr>
        <p:spPr>
          <a:xfrm flipH="1">
            <a:off x="4228408" y="1074130"/>
            <a:ext cx="1784389" cy="747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5"/>
            <a:endCxn id="2" idx="1"/>
          </p:cNvCxnSpPr>
          <p:nvPr/>
        </p:nvCxnSpPr>
        <p:spPr>
          <a:xfrm>
            <a:off x="7090427" y="1074130"/>
            <a:ext cx="2198970" cy="747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" idx="5"/>
            <a:endCxn id="6" idx="0"/>
          </p:cNvCxnSpPr>
          <p:nvPr/>
        </p:nvCxnSpPr>
        <p:spPr>
          <a:xfrm>
            <a:off x="4228408" y="2521930"/>
            <a:ext cx="1218304" cy="7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" idx="3"/>
            <a:endCxn id="4" idx="0"/>
          </p:cNvCxnSpPr>
          <p:nvPr/>
        </p:nvCxnSpPr>
        <p:spPr>
          <a:xfrm flipH="1">
            <a:off x="1979612" y="2521930"/>
            <a:ext cx="1171166" cy="7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" idx="3"/>
            <a:endCxn id="7" idx="0"/>
          </p:cNvCxnSpPr>
          <p:nvPr/>
        </p:nvCxnSpPr>
        <p:spPr>
          <a:xfrm flipH="1">
            <a:off x="1053915" y="4122130"/>
            <a:ext cx="386882" cy="353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5"/>
            <a:endCxn id="8" idx="0"/>
          </p:cNvCxnSpPr>
          <p:nvPr/>
        </p:nvCxnSpPr>
        <p:spPr>
          <a:xfrm>
            <a:off x="2518427" y="4122130"/>
            <a:ext cx="328447" cy="439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3"/>
            <a:endCxn id="9" idx="0"/>
          </p:cNvCxnSpPr>
          <p:nvPr/>
        </p:nvCxnSpPr>
        <p:spPr>
          <a:xfrm flipH="1">
            <a:off x="4451593" y="4122130"/>
            <a:ext cx="456304" cy="474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5"/>
            <a:endCxn id="10" idx="0"/>
          </p:cNvCxnSpPr>
          <p:nvPr/>
        </p:nvCxnSpPr>
        <p:spPr>
          <a:xfrm>
            <a:off x="5985527" y="4122130"/>
            <a:ext cx="566085" cy="474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507842" y="228600"/>
            <a:ext cx="2095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One </a:t>
            </a:r>
          </a:p>
          <a:p>
            <a:pPr algn="ctr"/>
            <a:r>
              <a:rPr lang="en-US" sz="1600" dirty="0" smtClean="0"/>
              <a:t>Continuous Outcome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2811034" y="1676400"/>
            <a:ext cx="1757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One Categorical Predictor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8780462" y="1690933"/>
            <a:ext cx="2095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One </a:t>
            </a:r>
          </a:p>
          <a:p>
            <a:pPr algn="ctr"/>
            <a:r>
              <a:rPr lang="en-US" sz="1600" dirty="0" smtClean="0"/>
              <a:t>Continuous Predictor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1101053" y="3413594"/>
            <a:ext cx="1709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Two </a:t>
            </a:r>
          </a:p>
          <a:p>
            <a:pPr algn="ctr"/>
            <a:r>
              <a:rPr lang="en-US" sz="1600" dirty="0"/>
              <a:t>C</a:t>
            </a:r>
            <a:r>
              <a:rPr lang="en-US" sz="1600" dirty="0" smtClean="0"/>
              <a:t>ategories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4591721" y="3500324"/>
            <a:ext cx="1709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More than Two </a:t>
            </a:r>
          </a:p>
          <a:p>
            <a:pPr algn="ctr"/>
            <a:r>
              <a:rPr lang="en-US" sz="1600" dirty="0"/>
              <a:t>C</a:t>
            </a:r>
            <a:r>
              <a:rPr lang="en-US" sz="1600" dirty="0" smtClean="0"/>
              <a:t>ategories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655927" y="4660333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Same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4059797" y="480933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Same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2340821" y="4773172"/>
            <a:ext cx="1169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Different</a:t>
            </a:r>
            <a:endParaRPr lang="en-US" sz="1600" dirty="0"/>
          </a:p>
        </p:txBody>
      </p:sp>
      <p:sp>
        <p:nvSpPr>
          <p:cNvPr id="36" name="Rectangle 35"/>
          <p:cNvSpPr/>
          <p:nvPr/>
        </p:nvSpPr>
        <p:spPr>
          <a:xfrm>
            <a:off x="6056312" y="4773172"/>
            <a:ext cx="10294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Different</a:t>
            </a:r>
          </a:p>
        </p:txBody>
      </p:sp>
      <p:cxnSp>
        <p:nvCxnSpPr>
          <p:cNvPr id="38" name="Straight Arrow Connector 37"/>
          <p:cNvCxnSpPr>
            <a:stCxn id="2" idx="4"/>
          </p:cNvCxnSpPr>
          <p:nvPr/>
        </p:nvCxnSpPr>
        <p:spPr>
          <a:xfrm>
            <a:off x="9828212" y="2667000"/>
            <a:ext cx="0" cy="2570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4"/>
          </p:cNvCxnSpPr>
          <p:nvPr/>
        </p:nvCxnSpPr>
        <p:spPr>
          <a:xfrm>
            <a:off x="1053915" y="5237870"/>
            <a:ext cx="0" cy="629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451593" y="5358618"/>
            <a:ext cx="0" cy="629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846874" y="5323449"/>
            <a:ext cx="0" cy="629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551612" y="5358618"/>
            <a:ext cx="0" cy="629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456612" y="5552635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Pearson correlation or regression</a:t>
            </a:r>
            <a:endParaRPr lang="en-US" sz="18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86653" y="5867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Dependent </a:t>
            </a:r>
          </a:p>
          <a:p>
            <a:pPr algn="ctr"/>
            <a:r>
              <a:rPr lang="en-US" sz="1800" b="1" dirty="0" smtClean="0"/>
              <a:t>t-test</a:t>
            </a:r>
            <a:endParaRPr lang="en-US" sz="18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977352" y="596314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Independent </a:t>
            </a:r>
          </a:p>
          <a:p>
            <a:pPr algn="ctr"/>
            <a:r>
              <a:rPr lang="en-US" sz="1800" b="1" dirty="0" smtClean="0"/>
              <a:t>t-test</a:t>
            </a:r>
            <a:endParaRPr lang="en-US" sz="18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582071" y="5942482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Repeated Measures ANOVA</a:t>
            </a:r>
            <a:endParaRPr lang="en-US" sz="18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5675313" y="597955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Independent ANOVA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60232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-401515"/>
            <a:ext cx="10157354" cy="1397000"/>
          </a:xfrm>
        </p:spPr>
        <p:txBody>
          <a:bodyPr/>
          <a:lstStyle/>
          <a:p>
            <a:r>
              <a:rPr lang="en-US" i="1" dirty="0" smtClean="0"/>
              <a:t>t</a:t>
            </a:r>
            <a:r>
              <a:rPr lang="en-US" dirty="0" smtClean="0"/>
              <a:t>-tests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956801"/>
            <a:ext cx="4973041" cy="512064"/>
          </a:xfrm>
        </p:spPr>
        <p:txBody>
          <a:bodyPr/>
          <a:lstStyle/>
          <a:p>
            <a:r>
              <a:rPr lang="en-US" dirty="0" smtClean="0"/>
              <a:t>Independent </a:t>
            </a:r>
            <a:r>
              <a:rPr lang="en-US" i="1" dirty="0" smtClean="0"/>
              <a:t>t</a:t>
            </a:r>
            <a:r>
              <a:rPr lang="en-US" dirty="0" smtClean="0"/>
              <a:t>-test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1431778"/>
            <a:ext cx="4977104" cy="3962400"/>
          </a:xfrm>
        </p:spPr>
        <p:txBody>
          <a:bodyPr/>
          <a:lstStyle/>
          <a:p>
            <a:r>
              <a:rPr lang="en-US" dirty="0"/>
              <a:t>One continuous dependent </a:t>
            </a:r>
            <a:r>
              <a:rPr lang="en-US" dirty="0" smtClean="0"/>
              <a:t>variable</a:t>
            </a:r>
          </a:p>
          <a:p>
            <a:r>
              <a:rPr lang="en-US" dirty="0" smtClean="0"/>
              <a:t>Nonparametric equivalent: Wilcoxon-Mann-Whitney test</a:t>
            </a:r>
          </a:p>
          <a:p>
            <a:r>
              <a:rPr lang="en-US" dirty="0" smtClean="0"/>
              <a:t>One </a:t>
            </a:r>
            <a:r>
              <a:rPr lang="en-US" dirty="0"/>
              <a:t>Categorical Independent variable with two categories</a:t>
            </a:r>
          </a:p>
          <a:p>
            <a:pPr lvl="1"/>
            <a:r>
              <a:rPr lang="en-US" dirty="0"/>
              <a:t>The values in one sample have no affect on the values in another sample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9142" y="1001161"/>
            <a:ext cx="4973041" cy="512064"/>
          </a:xfrm>
        </p:spPr>
        <p:txBody>
          <a:bodyPr/>
          <a:lstStyle/>
          <a:p>
            <a:r>
              <a:rPr lang="en-US" dirty="0" smtClean="0"/>
              <a:t>Dependent </a:t>
            </a:r>
            <a:r>
              <a:rPr lang="en-US" i="1" dirty="0" smtClean="0"/>
              <a:t>t</a:t>
            </a:r>
            <a:r>
              <a:rPr lang="en-US" dirty="0" smtClean="0"/>
              <a:t>-test </a:t>
            </a:r>
          </a:p>
          <a:p>
            <a:r>
              <a:rPr lang="en-US" dirty="0" smtClean="0"/>
              <a:t>(Paired samples)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5429" y="1431778"/>
            <a:ext cx="4977104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One </a:t>
            </a:r>
            <a:r>
              <a:rPr lang="en-US" dirty="0"/>
              <a:t>continuous dependent </a:t>
            </a:r>
            <a:r>
              <a:rPr lang="en-US" dirty="0" smtClean="0"/>
              <a:t>variable</a:t>
            </a:r>
          </a:p>
          <a:p>
            <a:r>
              <a:rPr lang="en-US" dirty="0"/>
              <a:t>Nonparametric equivalent: Wilcoxon Signed Rank </a:t>
            </a:r>
            <a:r>
              <a:rPr lang="en-US" dirty="0" smtClean="0"/>
              <a:t>test</a:t>
            </a:r>
            <a:endParaRPr lang="en-US" dirty="0"/>
          </a:p>
          <a:p>
            <a:r>
              <a:rPr lang="en-US" dirty="0"/>
              <a:t>One categorical variable with two categories</a:t>
            </a:r>
          </a:p>
          <a:p>
            <a:pPr lvl="1"/>
            <a:r>
              <a:rPr lang="en-US" dirty="0"/>
              <a:t>The values in one sample affect values in another sample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29"/>
          <a:stretch/>
        </p:blipFill>
        <p:spPr>
          <a:xfrm>
            <a:off x="1356640" y="4742874"/>
            <a:ext cx="830911" cy="838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29"/>
          <a:stretch/>
        </p:blipFill>
        <p:spPr>
          <a:xfrm>
            <a:off x="8228012" y="5442829"/>
            <a:ext cx="830911" cy="8382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9142412" y="5857630"/>
            <a:ext cx="7094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950" y="5317410"/>
            <a:ext cx="1047443" cy="10890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910" y="5317410"/>
            <a:ext cx="1047443" cy="1089038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7398431" y="5874823"/>
            <a:ext cx="7094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713194" y="5143587"/>
            <a:ext cx="746097" cy="18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710659" y="6237191"/>
            <a:ext cx="802203" cy="16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47" y="4563319"/>
            <a:ext cx="1017354" cy="10577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48" y="5727653"/>
            <a:ext cx="1010244" cy="105036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72" y="6015767"/>
            <a:ext cx="1437845" cy="49066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276835" y="6088173"/>
            <a:ext cx="1198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Placebo</a:t>
            </a:r>
            <a:endParaRPr lang="en-US" sz="1600" b="1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865812" y="2120900"/>
            <a:ext cx="0" cy="4051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910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Analysis of Variance</a:t>
            </a:r>
          </a:p>
          <a:p>
            <a:r>
              <a:rPr lang="en-US" dirty="0" smtClean="0"/>
              <a:t>Compare group means and the variation among or between groups</a:t>
            </a:r>
          </a:p>
          <a:p>
            <a:r>
              <a:rPr lang="en-US" dirty="0" smtClean="0"/>
              <a:t>One continuous dependent variable</a:t>
            </a:r>
          </a:p>
          <a:p>
            <a:r>
              <a:rPr lang="en-US" dirty="0" smtClean="0"/>
              <a:t>One categorical independent variable</a:t>
            </a:r>
          </a:p>
          <a:p>
            <a:pPr lvl="1"/>
            <a:r>
              <a:rPr lang="en-US" dirty="0" smtClean="0"/>
              <a:t>More than two categories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313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-316961"/>
            <a:ext cx="10157354" cy="1397000"/>
          </a:xfrm>
        </p:spPr>
        <p:txBody>
          <a:bodyPr/>
          <a:lstStyle/>
          <a:p>
            <a:r>
              <a:rPr lang="en-US" dirty="0" smtClean="0"/>
              <a:t>One-way ANOVA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605" y="1285074"/>
            <a:ext cx="4973041" cy="512064"/>
          </a:xfrm>
        </p:spPr>
        <p:txBody>
          <a:bodyPr/>
          <a:lstStyle/>
          <a:p>
            <a:r>
              <a:rPr lang="en-US" dirty="0" smtClean="0"/>
              <a:t>Independent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274" y="1718017"/>
            <a:ext cx="4977104" cy="3962400"/>
          </a:xfrm>
        </p:spPr>
        <p:txBody>
          <a:bodyPr/>
          <a:lstStyle/>
          <a:p>
            <a:r>
              <a:rPr lang="en-US" dirty="0" smtClean="0"/>
              <a:t>Also known as between groups</a:t>
            </a:r>
          </a:p>
          <a:p>
            <a:r>
              <a:rPr lang="en-US" dirty="0"/>
              <a:t>Nonparametric equivalent = </a:t>
            </a:r>
            <a:r>
              <a:rPr lang="en-US" dirty="0" err="1"/>
              <a:t>Kruskal</a:t>
            </a:r>
            <a:r>
              <a:rPr lang="en-US" dirty="0"/>
              <a:t> Wallis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285074"/>
            <a:ext cx="4973041" cy="512064"/>
          </a:xfrm>
        </p:spPr>
        <p:txBody>
          <a:bodyPr/>
          <a:lstStyle/>
          <a:p>
            <a:r>
              <a:rPr lang="en-US" dirty="0" smtClean="0"/>
              <a:t>Repeated measures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3582" y="1797138"/>
            <a:ext cx="4977104" cy="3962400"/>
          </a:xfrm>
        </p:spPr>
        <p:txBody>
          <a:bodyPr/>
          <a:lstStyle/>
          <a:p>
            <a:r>
              <a:rPr lang="en-US" dirty="0" smtClean="0"/>
              <a:t>Also known as within groups</a:t>
            </a:r>
          </a:p>
          <a:p>
            <a:r>
              <a:rPr lang="en-US" dirty="0" smtClean="0"/>
              <a:t>Nonparametric equivalent: Friedman Analysis of Variance by Ranks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29"/>
          <a:stretch/>
        </p:blipFill>
        <p:spPr>
          <a:xfrm>
            <a:off x="1587825" y="4417939"/>
            <a:ext cx="830911" cy="838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29"/>
          <a:stretch/>
        </p:blipFill>
        <p:spPr>
          <a:xfrm>
            <a:off x="7239418" y="3605832"/>
            <a:ext cx="830911" cy="8382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0519634" y="4053466"/>
            <a:ext cx="4808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538" y="3667668"/>
            <a:ext cx="794269" cy="8258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494" y="3663519"/>
            <a:ext cx="750702" cy="780513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6848807" y="4024931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692729" y="4926515"/>
            <a:ext cx="746097" cy="18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710659" y="6237191"/>
            <a:ext cx="802203" cy="16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067" y="4406830"/>
            <a:ext cx="1017354" cy="10577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47" y="5770586"/>
            <a:ext cx="1017354" cy="10577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29"/>
          <a:stretch/>
        </p:blipFill>
        <p:spPr>
          <a:xfrm>
            <a:off x="9652555" y="3634366"/>
            <a:ext cx="830911" cy="838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355" y="3634675"/>
            <a:ext cx="750702" cy="780513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>
            <a:off x="8070329" y="3994771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9271555" y="3994771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ight Arrow 24"/>
          <p:cNvSpPr/>
          <p:nvPr/>
        </p:nvSpPr>
        <p:spPr>
          <a:xfrm>
            <a:off x="5942012" y="4652011"/>
            <a:ext cx="6119666" cy="812574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Start  	3 months  </a:t>
            </a:r>
            <a:r>
              <a:rPr lang="en-US" sz="2000" dirty="0"/>
              <a:t> </a:t>
            </a:r>
            <a:r>
              <a:rPr lang="en-US" sz="2000" dirty="0" smtClean="0"/>
              <a:t>           6 months	Finish</a:t>
            </a:r>
            <a:endParaRPr lang="en-US" sz="2000" dirty="0"/>
          </a:p>
        </p:txBody>
      </p:sp>
      <p:sp>
        <p:nvSpPr>
          <p:cNvPr id="26" name="Oval 25"/>
          <p:cNvSpPr/>
          <p:nvPr/>
        </p:nvSpPr>
        <p:spPr>
          <a:xfrm>
            <a:off x="1258835" y="3203917"/>
            <a:ext cx="1083777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  <a:sym typeface="Wingdings" panose="05000000000000000000" pitchFamily="2" charset="2"/>
              </a:rPr>
              <a:t>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710659" y="3699217"/>
            <a:ext cx="8022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067" y="3201529"/>
            <a:ext cx="1017354" cy="105775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29"/>
          <a:stretch/>
        </p:blipFill>
        <p:spPr>
          <a:xfrm>
            <a:off x="1100371" y="5464585"/>
            <a:ext cx="1299857" cy="1311260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5637212" y="1870417"/>
            <a:ext cx="0" cy="464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943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Categorical Dependent 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83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158590" y="1828800"/>
            <a:ext cx="1524000" cy="990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019971" y="1828800"/>
            <a:ext cx="1524000" cy="990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881990" y="381000"/>
            <a:ext cx="1524000" cy="990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/>
          <p:cNvCxnSpPr>
            <a:stCxn id="5" idx="3"/>
            <a:endCxn id="3" idx="7"/>
          </p:cNvCxnSpPr>
          <p:nvPr/>
        </p:nvCxnSpPr>
        <p:spPr>
          <a:xfrm flipH="1">
            <a:off x="3320786" y="1226530"/>
            <a:ext cx="1784389" cy="747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5"/>
            <a:endCxn id="2" idx="1"/>
          </p:cNvCxnSpPr>
          <p:nvPr/>
        </p:nvCxnSpPr>
        <p:spPr>
          <a:xfrm>
            <a:off x="6182805" y="1226530"/>
            <a:ext cx="2198970" cy="747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781971" y="2819400"/>
            <a:ext cx="1" cy="1285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600220" y="381000"/>
            <a:ext cx="2095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One </a:t>
            </a:r>
          </a:p>
          <a:p>
            <a:pPr algn="ctr"/>
            <a:r>
              <a:rPr lang="en-US" sz="1600" dirty="0" smtClean="0"/>
              <a:t>Categorical Outcome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1903412" y="1828800"/>
            <a:ext cx="1757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One Categorical Predictor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7872840" y="1843333"/>
            <a:ext cx="2095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One </a:t>
            </a:r>
          </a:p>
          <a:p>
            <a:pPr algn="ctr"/>
            <a:r>
              <a:rPr lang="en-US" sz="1600" dirty="0" smtClean="0"/>
              <a:t>Continuous Predictor</a:t>
            </a:r>
            <a:endParaRPr lang="en-US" sz="1600" dirty="0"/>
          </a:p>
        </p:txBody>
      </p:sp>
      <p:cxnSp>
        <p:nvCxnSpPr>
          <p:cNvPr id="38" name="Straight Arrow Connector 37"/>
          <p:cNvCxnSpPr>
            <a:stCxn id="2" idx="4"/>
          </p:cNvCxnSpPr>
          <p:nvPr/>
        </p:nvCxnSpPr>
        <p:spPr>
          <a:xfrm>
            <a:off x="8920590" y="2819400"/>
            <a:ext cx="0" cy="2570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548990" y="5705035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Logistic regression or point </a:t>
            </a:r>
            <a:r>
              <a:rPr lang="en-US" sz="1800" b="1" dirty="0" err="1" smtClean="0"/>
              <a:t>biserial</a:t>
            </a:r>
            <a:r>
              <a:rPr lang="en-US" sz="1800" b="1" dirty="0" smtClean="0"/>
              <a:t> correlation</a:t>
            </a:r>
            <a:endParaRPr lang="en-US" sz="1800" b="1" dirty="0"/>
          </a:p>
        </p:txBody>
      </p:sp>
      <p:sp>
        <p:nvSpPr>
          <p:cNvPr id="49" name="Oval 48"/>
          <p:cNvSpPr/>
          <p:nvPr/>
        </p:nvSpPr>
        <p:spPr>
          <a:xfrm>
            <a:off x="2131563" y="4104835"/>
            <a:ext cx="1300815" cy="77196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49" idx="4"/>
          </p:cNvCxnSpPr>
          <p:nvPr/>
        </p:nvCxnSpPr>
        <p:spPr>
          <a:xfrm flipH="1">
            <a:off x="2781970" y="4876800"/>
            <a:ext cx="1" cy="513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32977" y="4312209"/>
            <a:ext cx="1176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Different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1549667" y="5828145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Pearson chi-square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8580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Chi-Square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likely is it the difference between the two variables happened by chance?</a:t>
            </a:r>
          </a:p>
          <a:p>
            <a:r>
              <a:rPr lang="en-US" dirty="0" smtClean="0"/>
              <a:t>Nonparametric equivalent: Fisher exact test</a:t>
            </a:r>
          </a:p>
          <a:p>
            <a:r>
              <a:rPr lang="en-US" dirty="0" smtClean="0"/>
              <a:t>Goodness of fit</a:t>
            </a:r>
          </a:p>
          <a:p>
            <a:pPr lvl="1"/>
            <a:r>
              <a:rPr lang="en-US" dirty="0" smtClean="0"/>
              <a:t>Does you frequency distribution differ from a theoretical distribution?</a:t>
            </a:r>
          </a:p>
          <a:p>
            <a:r>
              <a:rPr lang="en-US" dirty="0" smtClean="0"/>
              <a:t>Independence of observations</a:t>
            </a:r>
          </a:p>
          <a:p>
            <a:pPr lvl="1"/>
            <a:r>
              <a:rPr lang="en-US" dirty="0" smtClean="0"/>
              <a:t>Are your observations on two variables independent from each other?</a:t>
            </a:r>
          </a:p>
          <a:p>
            <a:r>
              <a:rPr lang="en-US" dirty="0" smtClean="0"/>
              <a:t>One Categorical Dependent variable</a:t>
            </a:r>
          </a:p>
          <a:p>
            <a:r>
              <a:rPr lang="en-US" dirty="0" smtClean="0"/>
              <a:t>One Categorical Independent variable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351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76200"/>
            <a:ext cx="10157354" cy="1397000"/>
          </a:xfrm>
        </p:spPr>
        <p:txBody>
          <a:bodyPr/>
          <a:lstStyle/>
          <a:p>
            <a:r>
              <a:rPr lang="en-US" dirty="0" smtClean="0"/>
              <a:t>Point </a:t>
            </a:r>
            <a:r>
              <a:rPr lang="en-US" dirty="0" err="1" smtClean="0"/>
              <a:t>biserial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Correlations</a:t>
            </a:r>
            <a:endParaRPr lang="en-US" dirty="0"/>
          </a:p>
        </p:txBody>
      </p:sp>
      <p:pic>
        <p:nvPicPr>
          <p:cNvPr id="3074" name="Picture 2" descr="http://image.slidesharecdn.com/guidelineforinterpretingcorrelationcoefficient-140705051726-phpapp02/95/guideline-for-interpreting-correlation-coefficient-2-638.jpg?cb=140453751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2" y="774700"/>
            <a:ext cx="7249711" cy="544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3212" y="1828800"/>
            <a:ext cx="4038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 </a:t>
            </a:r>
            <a:r>
              <a:rPr lang="en-US" dirty="0" smtClean="0"/>
              <a:t>categorical variable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dichotomous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 continuous </a:t>
            </a:r>
            <a:r>
              <a:rPr lang="en-US" dirty="0" smtClean="0"/>
              <a:t>variable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Correlation does NOT imply causation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 smtClean="0"/>
              <a:t>A point </a:t>
            </a:r>
            <a:r>
              <a:rPr lang="en-US" i="1" dirty="0" err="1" smtClean="0"/>
              <a:t>biserial</a:t>
            </a:r>
            <a:r>
              <a:rPr lang="en-US" i="1" dirty="0" smtClean="0"/>
              <a:t> correlation is denoted as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pb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524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Shows the relationship between two variables</a:t>
            </a:r>
          </a:p>
          <a:p>
            <a:pPr lvl="1"/>
            <a:r>
              <a:rPr lang="en-US" dirty="0" smtClean="0"/>
              <a:t>How one changes at varied levels of the other</a:t>
            </a:r>
          </a:p>
          <a:p>
            <a:r>
              <a:rPr lang="en-US" dirty="0" smtClean="0"/>
              <a:t>One categorical dependent variable - outcome</a:t>
            </a:r>
          </a:p>
          <a:p>
            <a:r>
              <a:rPr lang="en-US" dirty="0" smtClean="0"/>
              <a:t>One continuous independent variable - predictor</a:t>
            </a:r>
          </a:p>
          <a:p>
            <a:r>
              <a:rPr lang="en-US" dirty="0" smtClean="0"/>
              <a:t>Can infer causal relationships</a:t>
            </a:r>
          </a:p>
          <a:p>
            <a:endParaRPr lang="en-US" dirty="0"/>
          </a:p>
          <a:p>
            <a:r>
              <a:rPr lang="en-US" dirty="0" smtClean="0"/>
              <a:t>Example: Does amount of exercise determine blood pressure?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494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2533551"/>
              </p:ext>
            </p:extLst>
          </p:nvPr>
        </p:nvGraphicFramePr>
        <p:xfrm>
          <a:off x="608012" y="228600"/>
          <a:ext cx="10972800" cy="6392594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3190672"/>
                <a:gridCol w="3813243"/>
                <a:gridCol w="3968885"/>
              </a:tblGrid>
              <a:tr h="511649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 of Independent Variable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1" marR="5821" marT="5588" marB="5588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 of Dependent Variable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1" marR="5821" marT="5588" marB="5588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1" marR="5821" marT="5588" marB="5588" anchor="ctr"/>
                </a:tc>
              </a:tr>
              <a:tr h="467066">
                <a:tc rowSpan="3"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IV with 2 levels 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independent groups)</a:t>
                      </a:r>
                    </a:p>
                  </a:txBody>
                  <a:tcPr marL="5821" marR="5821" marT="5588" marB="5588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interval &amp; normal</a:t>
                      </a:r>
                    </a:p>
                  </a:txBody>
                  <a:tcPr marL="5821" marR="5821" marT="5588" marB="5588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independent sample t-test</a:t>
                      </a:r>
                    </a:p>
                  </a:txBody>
                  <a:tcPr marL="5821" marR="5821" marT="5588" marB="5588" anchor="ctr"/>
                </a:tc>
              </a:tr>
              <a:tr h="4670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ordinal or interval</a:t>
                      </a:r>
                    </a:p>
                  </a:txBody>
                  <a:tcPr marL="5821" marR="5821" marT="5588" marB="5588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Wilcoxon-Mann Whitney test</a:t>
                      </a:r>
                    </a:p>
                  </a:txBody>
                  <a:tcPr marL="5821" marR="5821" marT="5588" marB="5588" anchor="ctr"/>
                </a:tc>
              </a:tr>
              <a:tr h="3971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nominal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1" marR="5821" marT="5588" marB="5588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Chi-square test</a:t>
                      </a:r>
                    </a:p>
                  </a:txBody>
                  <a:tcPr marL="5821" marR="5821" marT="5588" marB="5588" anchor="ctr"/>
                </a:tc>
              </a:tr>
              <a:tr h="337728">
                <a:tc rowSpan="3"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IV with 2 or more levels 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independent groups)</a:t>
                      </a:r>
                    </a:p>
                  </a:txBody>
                  <a:tcPr marL="5821" marR="5821" marT="5588" marB="5588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interval &amp; normal</a:t>
                      </a:r>
                    </a:p>
                  </a:txBody>
                  <a:tcPr marL="5821" marR="5821" marT="5588" marB="5588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one-way ANOVA</a:t>
                      </a:r>
                    </a:p>
                  </a:txBody>
                  <a:tcPr marL="5821" marR="5821" marT="5588" marB="5588" anchor="ctr"/>
                </a:tc>
              </a:tr>
              <a:tr h="3377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ordinal or interval</a:t>
                      </a:r>
                    </a:p>
                  </a:txBody>
                  <a:tcPr marL="5821" marR="5821" marT="5588" marB="5588"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Kruskal</a:t>
                      </a:r>
                      <a:r>
                        <a:rPr lang="en-US" sz="18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Wallis</a:t>
                      </a:r>
                    </a:p>
                  </a:txBody>
                  <a:tcPr marL="5821" marR="5821" marT="5588" marB="5588" anchor="ctr"/>
                </a:tc>
              </a:tr>
              <a:tr h="4135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nominal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1" marR="5821" marT="5588" marB="5588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Chi-square test</a:t>
                      </a:r>
                    </a:p>
                  </a:txBody>
                  <a:tcPr marL="5821" marR="5821" marT="5588" marB="5588" anchor="ctr"/>
                </a:tc>
              </a:tr>
              <a:tr h="337728">
                <a:tc rowSpan="2"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IV with 2 levels 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dependent/matched groups)</a:t>
                      </a:r>
                    </a:p>
                  </a:txBody>
                  <a:tcPr marL="5821" marR="5821" marT="5588" marB="5588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interval &amp; normal</a:t>
                      </a:r>
                    </a:p>
                  </a:txBody>
                  <a:tcPr marL="5821" marR="5821" marT="5588" marB="5588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paired t-test</a:t>
                      </a:r>
                    </a:p>
                  </a:txBody>
                  <a:tcPr marL="5821" marR="5821" marT="5588" marB="5588" anchor="ctr"/>
                </a:tc>
              </a:tr>
              <a:tr h="4670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ordinal or interval</a:t>
                      </a:r>
                    </a:p>
                  </a:txBody>
                  <a:tcPr marL="5821" marR="5821" marT="5588" marB="5588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Wilcoxon signed ranks test</a:t>
                      </a:r>
                    </a:p>
                  </a:txBody>
                  <a:tcPr marL="5821" marR="5821" marT="5588" marB="5588" anchor="ctr"/>
                </a:tc>
              </a:tr>
              <a:tr h="502614">
                <a:tc rowSpan="2"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IV with 2 or more levels (dependent/matched groups)</a:t>
                      </a:r>
                    </a:p>
                  </a:txBody>
                  <a:tcPr marL="5821" marR="5821" marT="5588" marB="5588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interval &amp; normal</a:t>
                      </a:r>
                    </a:p>
                  </a:txBody>
                  <a:tcPr marL="5821" marR="5821" marT="5588" marB="5588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one-way repeated measures ANOVA</a:t>
                      </a:r>
                    </a:p>
                  </a:txBody>
                  <a:tcPr marL="5821" marR="5821" marT="5588" marB="5588" anchor="ctr"/>
                </a:tc>
              </a:tr>
              <a:tr h="3377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ordinal or interval</a:t>
                      </a:r>
                    </a:p>
                  </a:txBody>
                  <a:tcPr marL="5821" marR="5821" marT="5588" marB="5588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Friedman test</a:t>
                      </a:r>
                    </a:p>
                  </a:txBody>
                  <a:tcPr marL="5821" marR="5821" marT="5588" marB="5588" anchor="ctr"/>
                </a:tc>
              </a:tr>
              <a:tr h="487068">
                <a:tc rowSpan="4"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interval IV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interval &amp; normal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correlation</a:t>
                      </a:r>
                    </a:p>
                  </a:txBody>
                  <a:tcPr marL="47625" marR="47625" anchor="ctr"/>
                </a:tc>
              </a:tr>
              <a:tr h="4963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interval &amp; normal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simple linear regression</a:t>
                      </a:r>
                    </a:p>
                  </a:txBody>
                  <a:tcPr marL="47625" marR="47625" anchor="ctr"/>
                </a:tc>
              </a:tr>
              <a:tr h="4160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ordinal or interval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non-parametric correlation</a:t>
                      </a:r>
                    </a:p>
                  </a:txBody>
                  <a:tcPr marL="47625" marR="47625" anchor="ctr"/>
                </a:tc>
              </a:tr>
              <a:tr h="416073">
                <a:tc vMerge="1"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nominal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simple</a:t>
                      </a:r>
                      <a:r>
                        <a:rPr lang="en-US" sz="18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logistic regression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8226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Outline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699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Overview of variables</a:t>
            </a:r>
            <a:endParaRPr lang="en-US" dirty="0"/>
          </a:p>
          <a:p>
            <a:r>
              <a:rPr lang="en-US" dirty="0" smtClean="0"/>
              <a:t>Independent vs. Dependent variables</a:t>
            </a:r>
            <a:endParaRPr lang="en-US" dirty="0" smtClean="0"/>
          </a:p>
          <a:p>
            <a:r>
              <a:rPr lang="en-US" dirty="0" smtClean="0"/>
              <a:t>Two variable tests</a:t>
            </a:r>
          </a:p>
          <a:p>
            <a:pPr lvl="1"/>
            <a:r>
              <a:rPr lang="en-US" dirty="0" smtClean="0"/>
              <a:t>Continuous dependent variables</a:t>
            </a:r>
          </a:p>
          <a:p>
            <a:pPr lvl="2"/>
            <a:r>
              <a:rPr lang="en-US" dirty="0" smtClean="0"/>
              <a:t>Pearson Correlation</a:t>
            </a:r>
          </a:p>
          <a:p>
            <a:pPr lvl="2"/>
            <a:r>
              <a:rPr lang="en-US" dirty="0" smtClean="0"/>
              <a:t>Regression</a:t>
            </a:r>
          </a:p>
          <a:p>
            <a:pPr lvl="2"/>
            <a:r>
              <a:rPr lang="en-US" dirty="0" smtClean="0"/>
              <a:t>T-tests</a:t>
            </a:r>
          </a:p>
          <a:p>
            <a:pPr lvl="2"/>
            <a:r>
              <a:rPr lang="en-US" dirty="0" smtClean="0"/>
              <a:t>ANOVAs</a:t>
            </a:r>
          </a:p>
          <a:p>
            <a:pPr lvl="1"/>
            <a:r>
              <a:rPr lang="en-US" dirty="0" smtClean="0"/>
              <a:t>Categorical dependent variables</a:t>
            </a:r>
          </a:p>
          <a:p>
            <a:pPr lvl="2"/>
            <a:r>
              <a:rPr lang="en-US" dirty="0" smtClean="0"/>
              <a:t>Chi-square</a:t>
            </a:r>
          </a:p>
          <a:p>
            <a:pPr lvl="2"/>
            <a:r>
              <a:rPr lang="en-US" dirty="0" smtClean="0"/>
              <a:t>Point </a:t>
            </a:r>
            <a:r>
              <a:rPr lang="en-US" dirty="0" err="1" smtClean="0"/>
              <a:t>biserial</a:t>
            </a:r>
            <a:r>
              <a:rPr lang="en-US" dirty="0" smtClean="0"/>
              <a:t> correlation</a:t>
            </a:r>
          </a:p>
          <a:p>
            <a:pPr lvl="2"/>
            <a:r>
              <a:rPr lang="en-US" dirty="0" smtClean="0"/>
              <a:t>Logistic regression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-228600"/>
            <a:ext cx="10157354" cy="1397000"/>
          </a:xfrm>
        </p:spPr>
        <p:txBody>
          <a:bodyPr/>
          <a:lstStyle/>
          <a:p>
            <a:r>
              <a:rPr lang="en-US" dirty="0" smtClean="0"/>
              <a:t>Supplemental Resources </a:t>
            </a:r>
            <a:endParaRPr lang="en-US" dirty="0"/>
          </a:p>
        </p:txBody>
      </p:sp>
      <p:pic>
        <p:nvPicPr>
          <p:cNvPr id="1032" name="Picture 8" descr="http://ecx.images-amazon.com/images/I/41X3QReaKKL._SY344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2" y="1600200"/>
            <a:ext cx="2819400" cy="3933408"/>
          </a:xfrm>
          <a:prstGeom prst="rect">
            <a:avLst/>
          </a:prstGeom>
          <a:solidFill>
            <a:schemeClr val="accent1"/>
          </a:solidFill>
          <a:ln w="41275">
            <a:solidFill>
              <a:schemeClr val="accent1"/>
            </a:solidFill>
          </a:ln>
          <a:extLst/>
        </p:spPr>
      </p:pic>
      <p:pic>
        <p:nvPicPr>
          <p:cNvPr id="1026" name="Picture 2" descr="http://ecx.images-amazon.com/images/I/51IVDC42QmL._SX348_BO1,204,203,200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2" y="1560469"/>
            <a:ext cx="2814637" cy="40128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73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012" y="1219200"/>
            <a:ext cx="7924800" cy="4343400"/>
          </a:xfrm>
          <a:prstGeom prst="rect">
            <a:avLst/>
          </a:prstGeom>
          <a:ln w="41275"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60412" y="5943600"/>
            <a:ext cx="1013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74C81"/>
                </a:solidFill>
              </a:rPr>
              <a:t>Please complete evaluation forms prior to leaving- Thanks! </a:t>
            </a:r>
            <a:endParaRPr lang="en-US" b="1" dirty="0">
              <a:solidFill>
                <a:srgbClr val="374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27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Schedule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186031"/>
              </p:ext>
            </p:extLst>
          </p:nvPr>
        </p:nvGraphicFramePr>
        <p:xfrm>
          <a:off x="1217612" y="1524000"/>
          <a:ext cx="9525000" cy="44119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411643"/>
                <a:gridCol w="7113357"/>
              </a:tblGrid>
              <a:tr h="4191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0" i="0" dirty="0" smtClean="0"/>
                        <a:t>All</a:t>
                      </a:r>
                      <a:r>
                        <a:rPr lang="en-US" sz="2800" b="0" i="0" baseline="0" dirty="0" smtClean="0"/>
                        <a:t> sessions held at the MVA from 12pm-1pm </a:t>
                      </a:r>
                      <a:endParaRPr lang="en-US" sz="2800" b="0" i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Date 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Topic </a:t>
                      </a:r>
                      <a:endParaRPr lang="en-US" sz="2800" b="1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June 19</a:t>
                      </a:r>
                      <a:endParaRPr lang="en-US" sz="2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Literature</a:t>
                      </a:r>
                      <a:r>
                        <a:rPr lang="en-US" sz="2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Reviews &amp; Grants 101</a:t>
                      </a:r>
                      <a:endParaRPr lang="en-US" sz="2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June 26</a:t>
                      </a:r>
                      <a:endParaRPr lang="en-US" sz="2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Writing</a:t>
                      </a:r>
                      <a:r>
                        <a:rPr lang="en-US" sz="2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a Scientific Manuscript (Part 1)</a:t>
                      </a:r>
                      <a:endParaRPr lang="en-US" sz="2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July 10</a:t>
                      </a:r>
                      <a:endParaRPr lang="en-US" sz="2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Writing</a:t>
                      </a:r>
                      <a:r>
                        <a:rPr lang="en-US" sz="2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a Scientific Manuscript (Part 2)</a:t>
                      </a:r>
                      <a:endParaRPr lang="en-US" sz="28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July 17</a:t>
                      </a:r>
                      <a:endParaRPr lang="en-US" sz="2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Fundamentals of Study Design</a:t>
                      </a:r>
                      <a:r>
                        <a:rPr lang="en-US" sz="2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n-US" sz="2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July 24</a:t>
                      </a:r>
                      <a:endParaRPr lang="en-US" sz="2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Fundamentals of Biostatistics (Part 1)</a:t>
                      </a:r>
                      <a:endParaRPr lang="en-US" sz="2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July 31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Fundamentals of Biostatistics (Part</a:t>
                      </a:r>
                      <a:r>
                        <a:rPr lang="en-US" sz="2800" baseline="0" dirty="0" smtClean="0"/>
                        <a:t> 2) 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17309" y="6167735"/>
            <a:ext cx="10157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74C81"/>
                </a:solidFill>
              </a:rPr>
              <a:t>To RSVP call (615) 963-2820 or email </a:t>
            </a:r>
            <a:r>
              <a:rPr lang="en-US" b="1" dirty="0" smtClean="0">
                <a:solidFill>
                  <a:srgbClr val="374C81"/>
                </a:solidFill>
                <a:hlinkClick r:id="rId3"/>
              </a:rPr>
              <a:t>mva@Meharry-Vanderbilt.org</a:t>
            </a:r>
            <a:r>
              <a:rPr lang="en-US" b="1" dirty="0" smtClean="0">
                <a:solidFill>
                  <a:srgbClr val="374C81"/>
                </a:solidFill>
              </a:rPr>
              <a:t> </a:t>
            </a:r>
            <a:endParaRPr lang="en-US" b="1" dirty="0">
              <a:solidFill>
                <a:srgbClr val="374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61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912381"/>
              </p:ext>
            </p:extLst>
          </p:nvPr>
        </p:nvGraphicFramePr>
        <p:xfrm>
          <a:off x="989012" y="457200"/>
          <a:ext cx="10820400" cy="401550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05100"/>
                <a:gridCol w="2705100"/>
                <a:gridCol w="2705100"/>
                <a:gridCol w="2705100"/>
              </a:tblGrid>
              <a:tr h="28217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Scale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Characteristic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Examples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Statistical Power</a:t>
                      </a:r>
                      <a:endParaRPr lang="en-US" sz="2000" dirty="0"/>
                    </a:p>
                  </a:txBody>
                  <a:tcPr/>
                </a:tc>
              </a:tr>
              <a:tr h="11503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Nominal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Is A differen</a:t>
                      </a:r>
                      <a:r>
                        <a:rPr lang="en-US" sz="1600" baseline="0" dirty="0" smtClean="0"/>
                        <a:t>t than B?</a:t>
                      </a:r>
                    </a:p>
                    <a:p>
                      <a:r>
                        <a:rPr lang="en-US" sz="1600" baseline="0" dirty="0" smtClean="0"/>
                        <a:t>(Not Ordered)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Marital Status</a:t>
                      </a:r>
                    </a:p>
                    <a:p>
                      <a:r>
                        <a:rPr lang="en-US" sz="1600" dirty="0" smtClean="0"/>
                        <a:t>Eye Color</a:t>
                      </a:r>
                    </a:p>
                    <a:p>
                      <a:r>
                        <a:rPr lang="en-US" sz="1600" dirty="0" smtClean="0"/>
                        <a:t>Gender</a:t>
                      </a:r>
                    </a:p>
                    <a:p>
                      <a:r>
                        <a:rPr lang="en-US" sz="1600" dirty="0" smtClean="0"/>
                        <a:t>Race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Ordinal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Is A bigger than B?</a:t>
                      </a:r>
                    </a:p>
                    <a:p>
                      <a:r>
                        <a:rPr lang="en-US" sz="1600" dirty="0" smtClean="0"/>
                        <a:t>(Ordered)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Stage of Disease</a:t>
                      </a:r>
                    </a:p>
                    <a:p>
                      <a:r>
                        <a:rPr lang="en-US" sz="1600" dirty="0" smtClean="0"/>
                        <a:t>Severity of Pain</a:t>
                      </a:r>
                    </a:p>
                    <a:p>
                      <a:r>
                        <a:rPr lang="en-US" sz="1600" dirty="0" smtClean="0"/>
                        <a:t>Level of Satisfaction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Intermediate</a:t>
                      </a:r>
                    </a:p>
                  </a:txBody>
                  <a:tcPr/>
                </a:tc>
              </a:tr>
              <a:tr h="4992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Interval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By how many units do A and B differ?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Temperature</a:t>
                      </a:r>
                    </a:p>
                    <a:p>
                      <a:r>
                        <a:rPr lang="en-US" sz="1600" dirty="0" smtClean="0"/>
                        <a:t>SAT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</a:t>
                      </a:r>
                    </a:p>
                  </a:txBody>
                  <a:tcPr/>
                </a:tc>
              </a:tr>
              <a:tr h="93333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Ratio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How many times bigger is B than A?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Distance</a:t>
                      </a:r>
                    </a:p>
                    <a:p>
                      <a:r>
                        <a:rPr lang="en-US" sz="1600" dirty="0" smtClean="0"/>
                        <a:t>Length</a:t>
                      </a:r>
                    </a:p>
                    <a:p>
                      <a:r>
                        <a:rPr lang="en-US" sz="1600" dirty="0" smtClean="0"/>
                        <a:t>Time until Death</a:t>
                      </a:r>
                    </a:p>
                    <a:p>
                      <a:r>
                        <a:rPr lang="en-US" sz="1600" dirty="0" smtClean="0"/>
                        <a:t>Weight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326989"/>
              </p:ext>
            </p:extLst>
          </p:nvPr>
        </p:nvGraphicFramePr>
        <p:xfrm>
          <a:off x="1522412" y="4572000"/>
          <a:ext cx="8915400" cy="20624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64080"/>
                <a:gridCol w="1645920"/>
                <a:gridCol w="1447800"/>
                <a:gridCol w="1676400"/>
                <a:gridCol w="1981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Scale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Counting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Ranking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Addition/ Subtraction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Multiplication/ Division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Nominal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Ordinal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Interval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Ratio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 rot="16200000">
            <a:off x="-514998" y="3536965"/>
            <a:ext cx="2057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Continuous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514998" y="1479564"/>
            <a:ext cx="2057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Categorical </a:t>
            </a:r>
            <a:endParaRPr lang="en-US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2702" y="2819400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50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2" y="228600"/>
            <a:ext cx="10157354" cy="787400"/>
          </a:xfrm>
        </p:spPr>
        <p:txBody>
          <a:bodyPr/>
          <a:lstStyle/>
          <a:p>
            <a:r>
              <a:rPr lang="en-US" dirty="0" smtClean="0"/>
              <a:t>Parametric vs. Non-parametric Tests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31812" y="1219200"/>
          <a:ext cx="11201400" cy="53644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733800"/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Parametric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Non-parametric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Assumed distribution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Normal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Assumed variance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Homogeneous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Typical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data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Ratio or Interval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Ordinal or Nominal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Usual central measure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Benefits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 draw more conclusions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Simplicity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Tests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Correlation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Pearson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Spearman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Independent measures, 2 groups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Independent-measures t-test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Mann-Whitney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test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Independent measures, &gt;2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groups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One-way, independent-measures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ANOVA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Kruskal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-Wallis test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Repeated measures, 2 conditions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Matched pair t-test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Wilcoxon test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Repeated measures, &gt;2 conditions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One-way, repeated measures ANOVA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Friedman’s test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55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Independent vs. Dependent Variables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17309" y="1981200"/>
            <a:ext cx="4977104" cy="4470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Independent</a:t>
            </a:r>
          </a:p>
          <a:p>
            <a:r>
              <a:rPr lang="en-US" dirty="0" smtClean="0"/>
              <a:t>Predictors</a:t>
            </a:r>
          </a:p>
          <a:p>
            <a:r>
              <a:rPr lang="en-US" dirty="0" smtClean="0"/>
              <a:t>Is not changed by the other variables you are trying to measure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97559" y="1981200"/>
            <a:ext cx="4977104" cy="4470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Dependent</a:t>
            </a:r>
          </a:p>
          <a:p>
            <a:r>
              <a:rPr lang="en-US" dirty="0" smtClean="0"/>
              <a:t>Outcomes or criterions</a:t>
            </a:r>
          </a:p>
          <a:p>
            <a:r>
              <a:rPr lang="en-US" dirty="0" smtClean="0"/>
              <a:t>“Depends” on the independent variable – How is the variable (hopefully) affected by the independent variable during the study</a:t>
            </a:r>
          </a:p>
        </p:txBody>
      </p:sp>
    </p:spTree>
    <p:extLst>
      <p:ext uri="{BB962C8B-B14F-4D97-AF65-F5344CB8AC3E}">
        <p14:creationId xmlns:p14="http://schemas.microsoft.com/office/powerpoint/2010/main" val="2398586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Continuous Dependent 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66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066212" y="1676400"/>
            <a:ext cx="1524000" cy="990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927593" y="1676400"/>
            <a:ext cx="1524000" cy="990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217612" y="3276600"/>
            <a:ext cx="1524000" cy="990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789612" y="228600"/>
            <a:ext cx="1524000" cy="990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684712" y="3276600"/>
            <a:ext cx="1524000" cy="990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58615" y="4475870"/>
            <a:ext cx="990600" cy="762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51574" y="4561449"/>
            <a:ext cx="990600" cy="762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56293" y="4596618"/>
            <a:ext cx="990600" cy="762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56312" y="4596618"/>
            <a:ext cx="990600" cy="762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5" idx="3"/>
            <a:endCxn id="3" idx="7"/>
          </p:cNvCxnSpPr>
          <p:nvPr/>
        </p:nvCxnSpPr>
        <p:spPr>
          <a:xfrm flipH="1">
            <a:off x="4228408" y="1074130"/>
            <a:ext cx="1784389" cy="747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5"/>
            <a:endCxn id="2" idx="1"/>
          </p:cNvCxnSpPr>
          <p:nvPr/>
        </p:nvCxnSpPr>
        <p:spPr>
          <a:xfrm>
            <a:off x="7090427" y="1074130"/>
            <a:ext cx="2198970" cy="747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" idx="5"/>
            <a:endCxn id="6" idx="0"/>
          </p:cNvCxnSpPr>
          <p:nvPr/>
        </p:nvCxnSpPr>
        <p:spPr>
          <a:xfrm>
            <a:off x="4228408" y="2521930"/>
            <a:ext cx="1218304" cy="7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" idx="3"/>
            <a:endCxn id="4" idx="0"/>
          </p:cNvCxnSpPr>
          <p:nvPr/>
        </p:nvCxnSpPr>
        <p:spPr>
          <a:xfrm flipH="1">
            <a:off x="1979612" y="2521930"/>
            <a:ext cx="1171166" cy="7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" idx="3"/>
            <a:endCxn id="7" idx="0"/>
          </p:cNvCxnSpPr>
          <p:nvPr/>
        </p:nvCxnSpPr>
        <p:spPr>
          <a:xfrm flipH="1">
            <a:off x="1053915" y="4122130"/>
            <a:ext cx="386882" cy="353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5"/>
            <a:endCxn id="8" idx="0"/>
          </p:cNvCxnSpPr>
          <p:nvPr/>
        </p:nvCxnSpPr>
        <p:spPr>
          <a:xfrm>
            <a:off x="2518427" y="4122130"/>
            <a:ext cx="328447" cy="439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3"/>
            <a:endCxn id="9" idx="0"/>
          </p:cNvCxnSpPr>
          <p:nvPr/>
        </p:nvCxnSpPr>
        <p:spPr>
          <a:xfrm flipH="1">
            <a:off x="4451593" y="4122130"/>
            <a:ext cx="456304" cy="474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5"/>
            <a:endCxn id="10" idx="0"/>
          </p:cNvCxnSpPr>
          <p:nvPr/>
        </p:nvCxnSpPr>
        <p:spPr>
          <a:xfrm>
            <a:off x="5985527" y="4122130"/>
            <a:ext cx="566085" cy="474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507842" y="228600"/>
            <a:ext cx="2095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One </a:t>
            </a:r>
          </a:p>
          <a:p>
            <a:pPr algn="ctr"/>
            <a:r>
              <a:rPr lang="en-US" sz="1600" dirty="0" smtClean="0"/>
              <a:t>Continuous Outcome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2811034" y="1676400"/>
            <a:ext cx="1757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One Categorical Predictor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8780462" y="1690933"/>
            <a:ext cx="2095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One </a:t>
            </a:r>
          </a:p>
          <a:p>
            <a:pPr algn="ctr"/>
            <a:r>
              <a:rPr lang="en-US" sz="1600" dirty="0" smtClean="0"/>
              <a:t>Continuous Predictor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1101053" y="3413594"/>
            <a:ext cx="1709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Two </a:t>
            </a:r>
          </a:p>
          <a:p>
            <a:pPr algn="ctr"/>
            <a:r>
              <a:rPr lang="en-US" sz="1600" dirty="0"/>
              <a:t>C</a:t>
            </a:r>
            <a:r>
              <a:rPr lang="en-US" sz="1600" dirty="0" smtClean="0"/>
              <a:t>ategories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4591721" y="3500324"/>
            <a:ext cx="1709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More than Two </a:t>
            </a:r>
          </a:p>
          <a:p>
            <a:pPr algn="ctr"/>
            <a:r>
              <a:rPr lang="en-US" sz="1600" dirty="0"/>
              <a:t>C</a:t>
            </a:r>
            <a:r>
              <a:rPr lang="en-US" sz="1600" dirty="0" smtClean="0"/>
              <a:t>ategories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655927" y="4660333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Same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4059797" y="480933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Same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2340821" y="4773172"/>
            <a:ext cx="1169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Different</a:t>
            </a:r>
            <a:endParaRPr lang="en-US" sz="1600" dirty="0"/>
          </a:p>
        </p:txBody>
      </p:sp>
      <p:sp>
        <p:nvSpPr>
          <p:cNvPr id="36" name="Rectangle 35"/>
          <p:cNvSpPr/>
          <p:nvPr/>
        </p:nvSpPr>
        <p:spPr>
          <a:xfrm>
            <a:off x="6056312" y="4773172"/>
            <a:ext cx="10294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Different</a:t>
            </a:r>
          </a:p>
        </p:txBody>
      </p:sp>
      <p:cxnSp>
        <p:nvCxnSpPr>
          <p:cNvPr id="38" name="Straight Arrow Connector 37"/>
          <p:cNvCxnSpPr>
            <a:stCxn id="2" idx="4"/>
          </p:cNvCxnSpPr>
          <p:nvPr/>
        </p:nvCxnSpPr>
        <p:spPr>
          <a:xfrm>
            <a:off x="9828212" y="2667000"/>
            <a:ext cx="0" cy="2570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4"/>
          </p:cNvCxnSpPr>
          <p:nvPr/>
        </p:nvCxnSpPr>
        <p:spPr>
          <a:xfrm>
            <a:off x="1053915" y="5237870"/>
            <a:ext cx="0" cy="629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451593" y="5358618"/>
            <a:ext cx="0" cy="629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846874" y="5323449"/>
            <a:ext cx="0" cy="629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551612" y="5358618"/>
            <a:ext cx="0" cy="629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456612" y="5552635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Pearson correlation or regression</a:t>
            </a:r>
            <a:endParaRPr lang="en-US" sz="18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86653" y="5867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Dependent </a:t>
            </a:r>
          </a:p>
          <a:p>
            <a:pPr algn="ctr"/>
            <a:r>
              <a:rPr lang="en-US" sz="1800" b="1" dirty="0" smtClean="0"/>
              <a:t>t-test</a:t>
            </a:r>
            <a:endParaRPr lang="en-US" sz="18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977352" y="596314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Independent </a:t>
            </a:r>
          </a:p>
          <a:p>
            <a:pPr algn="ctr"/>
            <a:r>
              <a:rPr lang="en-US" sz="1800" b="1" dirty="0" smtClean="0"/>
              <a:t>t-test</a:t>
            </a:r>
            <a:endParaRPr lang="en-US" sz="18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582071" y="5942482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Repeated Measures ANOVA</a:t>
            </a:r>
            <a:endParaRPr lang="en-US" sz="18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5675313" y="597955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Independent ANOVA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45961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76200"/>
            <a:ext cx="10157354" cy="1397000"/>
          </a:xfrm>
        </p:spPr>
        <p:txBody>
          <a:bodyPr/>
          <a:lstStyle/>
          <a:p>
            <a:r>
              <a:rPr lang="en-US" dirty="0" smtClean="0"/>
              <a:t>Pearson</a:t>
            </a:r>
            <a:br>
              <a:rPr lang="en-US" dirty="0" smtClean="0"/>
            </a:br>
            <a:r>
              <a:rPr lang="en-US" dirty="0" smtClean="0"/>
              <a:t>Correlation</a:t>
            </a:r>
            <a:endParaRPr lang="en-US" dirty="0"/>
          </a:p>
        </p:txBody>
      </p:sp>
      <p:pic>
        <p:nvPicPr>
          <p:cNvPr id="3074" name="Picture 2" descr="http://image.slidesharecdn.com/guidelineforinterpretingcorrelationcoefficient-140705051726-phpapp02/95/guideline-for-interpreting-correlation-coefficient-2-638.jpg?cb=140453751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2" y="774700"/>
            <a:ext cx="7249711" cy="544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5612" y="1828800"/>
            <a:ext cx="4038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 continuous dependent </a:t>
            </a:r>
            <a:r>
              <a:rPr lang="en-US" dirty="0" smtClean="0"/>
              <a:t>variable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 continuous independent </a:t>
            </a:r>
            <a:r>
              <a:rPr lang="en-US" dirty="0" smtClean="0"/>
              <a:t>variable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Nonparametric equivalent: Spearman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Correlation does NOT imply causation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087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Shows the relationship between two variables</a:t>
            </a:r>
          </a:p>
          <a:p>
            <a:pPr lvl="1"/>
            <a:r>
              <a:rPr lang="en-US" dirty="0" smtClean="0"/>
              <a:t>How one changes at varied levels of the other</a:t>
            </a:r>
          </a:p>
          <a:p>
            <a:r>
              <a:rPr lang="en-US" dirty="0" smtClean="0"/>
              <a:t>One continuous dependent variable - outcome</a:t>
            </a:r>
          </a:p>
          <a:p>
            <a:r>
              <a:rPr lang="en-US" dirty="0" smtClean="0"/>
              <a:t>One continuous independent variable - predictor</a:t>
            </a:r>
          </a:p>
          <a:p>
            <a:r>
              <a:rPr lang="en-US" dirty="0" smtClean="0"/>
              <a:t>Can infer causal relationships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706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0</TotalTime>
  <Words>1061</Words>
  <Application>Microsoft Office PowerPoint</Application>
  <PresentationFormat>Custom</PresentationFormat>
  <Paragraphs>318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Century Gothic</vt:lpstr>
      <vt:lpstr>Times New Roman</vt:lpstr>
      <vt:lpstr>Wingdings</vt:lpstr>
      <vt:lpstr>Books 16x9</vt:lpstr>
      <vt:lpstr> Principles of Research Writing &amp; Design Educational Series  Fundamentals of Biostatistics (Part 2)</vt:lpstr>
      <vt:lpstr>Session Outline</vt:lpstr>
      <vt:lpstr>PowerPoint Presentation</vt:lpstr>
      <vt:lpstr>Parametric vs. Non-parametric Tests</vt:lpstr>
      <vt:lpstr>Independent vs. Dependent Variables</vt:lpstr>
      <vt:lpstr>Continuous Dependent Variables</vt:lpstr>
      <vt:lpstr>PowerPoint Presentation</vt:lpstr>
      <vt:lpstr>Pearson Correlation</vt:lpstr>
      <vt:lpstr>Linear Regression</vt:lpstr>
      <vt:lpstr>PowerPoint Presentation</vt:lpstr>
      <vt:lpstr>t-tests</vt:lpstr>
      <vt:lpstr>ANOVA</vt:lpstr>
      <vt:lpstr>One-way ANOVA</vt:lpstr>
      <vt:lpstr>Categorical Dependent Variables</vt:lpstr>
      <vt:lpstr>PowerPoint Presentation</vt:lpstr>
      <vt:lpstr>Chi-Square</vt:lpstr>
      <vt:lpstr>Point biserial  Correlations</vt:lpstr>
      <vt:lpstr>Logistic Regression</vt:lpstr>
      <vt:lpstr>PowerPoint Presentation</vt:lpstr>
      <vt:lpstr>Supplemental Resources </vt:lpstr>
      <vt:lpstr>PowerPoint Presentation</vt:lpstr>
      <vt:lpstr>Session Schedule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2015-06-17T17:32:59Z</dcterms:created>
  <dcterms:modified xsi:type="dcterms:W3CDTF">2015-07-31T16:08:52Z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