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4" r:id="rId3"/>
    <p:sldId id="276" r:id="rId4"/>
    <p:sldId id="365" r:id="rId5"/>
    <p:sldId id="349" r:id="rId6"/>
    <p:sldId id="351" r:id="rId7"/>
    <p:sldId id="359" r:id="rId8"/>
    <p:sldId id="366" r:id="rId9"/>
    <p:sldId id="363" r:id="rId10"/>
    <p:sldId id="360" r:id="rId11"/>
    <p:sldId id="367" r:id="rId12"/>
    <p:sldId id="369" r:id="rId13"/>
    <p:sldId id="348" r:id="rId14"/>
    <p:sldId id="372" r:id="rId15"/>
    <p:sldId id="373" r:id="rId16"/>
    <p:sldId id="368" r:id="rId17"/>
    <p:sldId id="350" r:id="rId18"/>
    <p:sldId id="329" r:id="rId19"/>
    <p:sldId id="282" r:id="rId20"/>
    <p:sldId id="283" r:id="rId21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78125" autoAdjust="0"/>
  </p:normalViewPr>
  <p:slideViewPr>
    <p:cSldViewPr showGuides="1">
      <p:cViewPr>
        <p:scale>
          <a:sx n="70" d="100"/>
          <a:sy n="70" d="100"/>
        </p:scale>
        <p:origin x="48" y="3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692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7/22/2015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7/22/2015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alpha is set t .05, then</a:t>
            </a:r>
            <a:r>
              <a:rPr lang="en-US" baseline="0" dirty="0" smtClean="0"/>
              <a:t> the research has set a 5% percent chance as the maximum chance of incorrectly rejecting the null hypothesis if it is true.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Beta is set at .10, than the researcher has decided that she is willing to accept a 10% chance of missing an association of the specified effect size if it exists. This represent a power of .90, or a 90% chance of finding an association of that size or greater.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if the investigator set power at 90% for multiple occasions, we would expect that 9 in 10 studies would correctly reject the null hypothesis at the specified level of alpha and conclude that exercise is associated with fasting glucose level.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closer you set alpha and beta to 0, the less chance of finding false positive and false negative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7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7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4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 way to remembers parametric is that there are certain parameters your data has to meet,</a:t>
            </a:r>
            <a:r>
              <a:rPr lang="en-US" baseline="0" dirty="0" smtClean="0"/>
              <a:t> or those parameters do not exist. </a:t>
            </a:r>
            <a:endParaRPr lang="en-US" dirty="0" smtClean="0"/>
          </a:p>
          <a:p>
            <a:r>
              <a:rPr lang="en-US" dirty="0" smtClean="0"/>
              <a:t>Non-parametric tests are less powerful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08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Nominal and ordinal data are </a:t>
            </a:r>
            <a:r>
              <a:rPr lang="en-US" dirty="0" smtClean="0"/>
              <a:t>categorical or discrete.</a:t>
            </a:r>
            <a:r>
              <a:rPr lang="en-US" baseline="0" dirty="0" smtClean="0"/>
              <a:t> </a:t>
            </a:r>
            <a:r>
              <a:rPr lang="en-US" baseline="0" dirty="0" smtClean="0"/>
              <a:t>Interval and ratio are continuous.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75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96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01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Field- great book on stats</a:t>
            </a:r>
            <a:r>
              <a:rPr lang="en-US" sz="1600" b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and how to use SPSS, easy to ready from analyses rel (also has a book on SAS) covers how you enter variables in to SPSS  to growth models </a:t>
            </a:r>
            <a:endParaRPr lang="en-US" sz="1600" b="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600" b="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9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5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Powerpoint slides and supplemental resources  will be loaded to the MVA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3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4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Nominal and ordinal data are </a:t>
            </a:r>
            <a:r>
              <a:rPr lang="en-US" dirty="0" smtClean="0"/>
              <a:t>categorical or discrete.</a:t>
            </a:r>
            <a:r>
              <a:rPr lang="en-US" baseline="0" dirty="0" smtClean="0"/>
              <a:t> </a:t>
            </a:r>
            <a:r>
              <a:rPr lang="en-US" baseline="0" dirty="0" smtClean="0"/>
              <a:t>Interval and ratio are continuous.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Limiting variation: Counterbalancing your groups, testing groups the same way, the same time of day,</a:t>
            </a:r>
            <a:r>
              <a:rPr lang="en-US" baseline="0" dirty="0" smtClean="0"/>
              <a:t> same intervals, etc. </a:t>
            </a:r>
            <a:endParaRPr lang="en-US" baseline="0" dirty="0" smtClean="0"/>
          </a:p>
          <a:p>
            <a:r>
              <a:rPr lang="en-US" baseline="0" dirty="0" smtClean="0"/>
              <a:t>When there is a choice, prefer continuous variables over categorical.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U-shaped pattern. High and low Vitamin D in cancer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7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4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8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0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7/22/2015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7/22/2015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7/22/2015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7/22/2015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7/22/2015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7/22/2015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va@Meharry-Vanderbilt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672" y="609600"/>
            <a:ext cx="7008574" cy="3298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i="1" dirty="0" smtClean="0"/>
              <a:t>Principles </a:t>
            </a:r>
            <a:r>
              <a:rPr lang="en-US" sz="2700" i="1" dirty="0"/>
              <a:t>of Research Writing &amp; Design Educational Series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Fundamentals of Biostatistics (Part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2" y="4927600"/>
            <a:ext cx="7720145" cy="1244600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/>
              <a:t>Lauren Duke, MA</a:t>
            </a:r>
          </a:p>
          <a:p>
            <a:pPr algn="r"/>
            <a:r>
              <a:rPr lang="en-US" sz="2000" b="1" dirty="0" smtClean="0"/>
              <a:t>Program Coordinator</a:t>
            </a:r>
          </a:p>
          <a:p>
            <a:pPr algn="r"/>
            <a:r>
              <a:rPr lang="en-US" sz="2000" dirty="0" smtClean="0"/>
              <a:t>Meharry-Vanderbilt Alliance</a:t>
            </a:r>
          </a:p>
          <a:p>
            <a:pPr algn="r"/>
            <a:r>
              <a:rPr lang="en-US" sz="2000" dirty="0" smtClean="0"/>
              <a:t>24 July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significance</a:t>
            </a:r>
          </a:p>
          <a:p>
            <a:pPr lvl="1"/>
            <a:r>
              <a:rPr lang="en-US" dirty="0" smtClean="0"/>
              <a:t>Standard for rejecting the null hypothesis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807"/>
              </p:ext>
            </p:extLst>
          </p:nvPr>
        </p:nvGraphicFramePr>
        <p:xfrm>
          <a:off x="1217612" y="2971800"/>
          <a:ext cx="9296400" cy="3505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7529"/>
                <a:gridCol w="4758871"/>
              </a:tblGrid>
              <a:tr h="6259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 Error (alpha)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II Error (beta)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592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False-positive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False-negative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26671">
                <a:tc>
                  <a:txBody>
                    <a:bodyPr/>
                    <a:lstStyle/>
                    <a:p>
                      <a:pPr marL="0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“Rejecting the null hypothesis when it is actually true in the population”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“Failing to reject the null hypothesis that is actually false in the population”</a:t>
                      </a:r>
                    </a:p>
                  </a:txBody>
                  <a:tcPr/>
                </a:tc>
              </a:tr>
              <a:tr h="1126671">
                <a:tc>
                  <a:txBody>
                    <a:bodyPr/>
                    <a:lstStyle/>
                    <a:p>
                      <a:pPr marL="0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point at which you will accept significance (alpha = .05)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Relates to your power (beta = .20)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39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16794"/>
              </p:ext>
            </p:extLst>
          </p:nvPr>
        </p:nvGraphicFramePr>
        <p:xfrm>
          <a:off x="150812" y="609600"/>
          <a:ext cx="11734800" cy="1798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00600"/>
                <a:gridCol w="693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Jury Decision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Innocence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the defendant did not counterfeit money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Null Hypothesis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There is no association between dietary carotene and the incidence of colon cancer in the population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Guilt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The defendant did counterfeit money.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hypothesis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There is an association between dietary carotene and the incidence of colon cancer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04770"/>
              </p:ext>
            </p:extLst>
          </p:nvPr>
        </p:nvGraphicFramePr>
        <p:xfrm>
          <a:off x="150812" y="2438400"/>
          <a:ext cx="11734800" cy="762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24400"/>
                <a:gridCol w="70104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for rejecting innocence: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Beyond a reasonable doubt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for rejecting null hypothesis: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statistical significance (</a:t>
                      </a:r>
                      <a:r>
                        <a:rPr lang="en-US" sz="2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.05)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68722"/>
              </p:ext>
            </p:extLst>
          </p:nvPr>
        </p:nvGraphicFramePr>
        <p:xfrm>
          <a:off x="150812" y="3200400"/>
          <a:ext cx="11734800" cy="1402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24400"/>
                <a:gridCol w="701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 judgment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Convict a counterfeiter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 inference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Conclude that there is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 between carotene and colon cancer when one does exist in the population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 judgment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Acquit an innocent person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 inference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Conclude that there is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an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 between carotene and colon cancer when one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exist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46452"/>
              </p:ext>
            </p:extLst>
          </p:nvPr>
        </p:nvGraphicFramePr>
        <p:xfrm>
          <a:off x="150812" y="4648200"/>
          <a:ext cx="11734800" cy="201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24400"/>
                <a:gridCol w="701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Incorrect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judgment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Convict an innocent person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Incorrect inference (type I error):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conclude that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there is an association between dietary carotene and colon cancer when there actually is none.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Incorrect judgment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Acquit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counterfeiter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Incorrect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inference (type II error):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Conclude that there is no association between dietary carotene and colon cancer when there actually is one.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10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228600"/>
            <a:ext cx="10157354" cy="787400"/>
          </a:xfrm>
        </p:spPr>
        <p:txBody>
          <a:bodyPr/>
          <a:lstStyle/>
          <a:p>
            <a:r>
              <a:rPr lang="en-US" dirty="0" smtClean="0"/>
              <a:t>Parametric vs. Non-parametric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742327"/>
              </p:ext>
            </p:extLst>
          </p:nvPr>
        </p:nvGraphicFramePr>
        <p:xfrm>
          <a:off x="531812" y="1219200"/>
          <a:ext cx="11201400" cy="536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Non-parametric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Assumed distribution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Assumed variance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Homogeneous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 or Interval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 or Nominal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Usual central measure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draw more conclusions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Simplicity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Pearson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Spearman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measures, 2 groups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Independent-measures t-test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Mann-Whitney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measures, &gt;2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groups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One-way, independent-measures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ANOVA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Kruskal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-Wallis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measures, 2 conditions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Matched pair t-test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Wilcoxon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measures, &gt;2 conditions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One-way, repeated measures ANOVA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Friedman’s test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38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14981"/>
              </p:ext>
            </p:extLst>
          </p:nvPr>
        </p:nvGraphicFramePr>
        <p:xfrm>
          <a:off x="531812" y="381000"/>
          <a:ext cx="10820400" cy="40155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5100"/>
                <a:gridCol w="2705100"/>
                <a:gridCol w="2705100"/>
                <a:gridCol w="2705100"/>
              </a:tblGrid>
              <a:tr h="2821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Characteristic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Statistical Power</a:t>
                      </a:r>
                      <a:endParaRPr lang="en-US" sz="2000" dirty="0"/>
                    </a:p>
                  </a:txBody>
                  <a:tcPr/>
                </a:tc>
              </a:tr>
              <a:tr h="11503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differen</a:t>
                      </a:r>
                      <a:r>
                        <a:rPr lang="en-US" sz="1600" baseline="0" dirty="0" smtClean="0"/>
                        <a:t>t than B</a:t>
                      </a:r>
                      <a:r>
                        <a:rPr lang="en-US" sz="1600" baseline="0" dirty="0" smtClean="0"/>
                        <a:t>?</a:t>
                      </a:r>
                    </a:p>
                    <a:p>
                      <a:r>
                        <a:rPr lang="en-US" sz="1600" baseline="0" dirty="0" smtClean="0"/>
                        <a:t>(Not Ordered)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Marital Status</a:t>
                      </a:r>
                    </a:p>
                    <a:p>
                      <a:r>
                        <a:rPr lang="en-US" sz="1600" dirty="0" smtClean="0"/>
                        <a:t>Eye Color</a:t>
                      </a:r>
                    </a:p>
                    <a:p>
                      <a:r>
                        <a:rPr lang="en-US" sz="1600" dirty="0" smtClean="0"/>
                        <a:t>Gender</a:t>
                      </a:r>
                    </a:p>
                    <a:p>
                      <a:r>
                        <a:rPr lang="en-US" sz="1600" dirty="0" smtClean="0"/>
                        <a:t>Race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bigger than B</a:t>
                      </a:r>
                      <a:r>
                        <a:rPr lang="en-US" sz="1600" dirty="0" smtClean="0"/>
                        <a:t>?</a:t>
                      </a:r>
                    </a:p>
                    <a:p>
                      <a:r>
                        <a:rPr lang="en-US" sz="1600" dirty="0" smtClean="0"/>
                        <a:t>(Ordered)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Stage of Disease</a:t>
                      </a:r>
                    </a:p>
                    <a:p>
                      <a:r>
                        <a:rPr lang="en-US" sz="1600" dirty="0" smtClean="0"/>
                        <a:t>Severity of Pain</a:t>
                      </a:r>
                    </a:p>
                    <a:p>
                      <a:r>
                        <a:rPr lang="en-US" sz="1600" dirty="0" smtClean="0"/>
                        <a:t>Level of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Intermediate</a:t>
                      </a:r>
                      <a:endParaRPr lang="en-US" sz="1600" dirty="0" smtClean="0"/>
                    </a:p>
                  </a:txBody>
                  <a:tcPr/>
                </a:tc>
              </a:tr>
              <a:tr h="499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how many units do A and B differ?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</a:p>
                    <a:p>
                      <a:r>
                        <a:rPr lang="en-US" sz="1600" dirty="0" smtClean="0"/>
                        <a:t>SAT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 smtClean="0"/>
                    </a:p>
                  </a:txBody>
                  <a:tcPr/>
                </a:tc>
              </a:tr>
              <a:tr h="9333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many times bigger is B than A?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Distance</a:t>
                      </a:r>
                    </a:p>
                    <a:p>
                      <a:r>
                        <a:rPr lang="en-US" sz="1600" dirty="0" smtClean="0"/>
                        <a:t>Length</a:t>
                      </a:r>
                    </a:p>
                    <a:p>
                      <a:r>
                        <a:rPr lang="en-US" sz="1600" dirty="0" smtClean="0"/>
                        <a:t>Time until Death</a:t>
                      </a:r>
                    </a:p>
                    <a:p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26989"/>
              </p:ext>
            </p:extLst>
          </p:nvPr>
        </p:nvGraphicFramePr>
        <p:xfrm>
          <a:off x="1522412" y="4572000"/>
          <a:ext cx="8915400" cy="206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4080"/>
                <a:gridCol w="1645920"/>
                <a:gridCol w="1447800"/>
                <a:gridCol w="1676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Addition/ Subtraction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Multiplication/ Division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50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485" y="152400"/>
            <a:ext cx="10157354" cy="1092200"/>
          </a:xfrm>
        </p:spPr>
        <p:txBody>
          <a:bodyPr/>
          <a:lstStyle/>
          <a:p>
            <a:r>
              <a:rPr lang="en-US" dirty="0"/>
              <a:t>Frequency Distributions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1676400"/>
            <a:ext cx="3910303" cy="4495800"/>
          </a:xfrm>
        </p:spPr>
        <p:txBody>
          <a:bodyPr/>
          <a:lstStyle/>
          <a:p>
            <a:r>
              <a:rPr lang="en-US" dirty="0"/>
              <a:t>How many times each score occurs</a:t>
            </a:r>
          </a:p>
          <a:p>
            <a:pPr lvl="1"/>
            <a:r>
              <a:rPr lang="en-US" b="1" dirty="0"/>
              <a:t>Mean</a:t>
            </a:r>
          </a:p>
          <a:p>
            <a:pPr lvl="2"/>
            <a:r>
              <a:rPr lang="en-US" dirty="0"/>
              <a:t>Can be influenced by </a:t>
            </a:r>
            <a:r>
              <a:rPr lang="en-US" dirty="0" smtClean="0"/>
              <a:t>outliers (extreme </a:t>
            </a:r>
            <a:r>
              <a:rPr lang="en-US" dirty="0"/>
              <a:t>scores)</a:t>
            </a:r>
          </a:p>
          <a:p>
            <a:pPr lvl="1"/>
            <a:r>
              <a:rPr lang="en-US" b="1" dirty="0"/>
              <a:t>Median</a:t>
            </a:r>
          </a:p>
          <a:p>
            <a:pPr lvl="1"/>
            <a:r>
              <a:rPr lang="en-US" b="1" dirty="0" smtClean="0"/>
              <a:t>Mode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4666" t="2247" r="9000" b="2197"/>
          <a:stretch/>
        </p:blipFill>
        <p:spPr>
          <a:xfrm>
            <a:off x="5256212" y="1456203"/>
            <a:ext cx="6283648" cy="48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Distributions</a:t>
            </a:r>
            <a:endParaRPr lang="en-US" dirty="0"/>
          </a:p>
        </p:txBody>
      </p:sp>
      <p:pic>
        <p:nvPicPr>
          <p:cNvPr id="3" name="Picture 2" descr="http://qph.is.quoracdn.net/main-qimg-0280a8363eb587dabfa932014fc3dbe7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1" y="2743200"/>
            <a:ext cx="759662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612" y="1828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Central Tendency</a:t>
            </a:r>
          </a:p>
          <a:p>
            <a:pPr marL="952393" lvl="1" indent="-342900">
              <a:buFont typeface="Arial"/>
              <a:buChar char="•"/>
            </a:pPr>
            <a:r>
              <a:rPr lang="en-US" dirty="0" smtClean="0"/>
              <a:t>The center of a frequency distribution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612" y="3048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Standard deviation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Quantifies the amount of variation of a set of data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228600"/>
            <a:ext cx="10157354" cy="1397000"/>
          </a:xfrm>
        </p:spPr>
        <p:txBody>
          <a:bodyPr/>
          <a:lstStyle/>
          <a:p>
            <a:r>
              <a:rPr lang="en-US" dirty="0" smtClean="0"/>
              <a:t>Supplemental Resources </a:t>
            </a:r>
            <a:endParaRPr lang="en-US" dirty="0"/>
          </a:p>
        </p:txBody>
      </p:sp>
      <p:pic>
        <p:nvPicPr>
          <p:cNvPr id="1032" name="Picture 8" descr="http://ecx.images-amazon.com/images/I/41X3QReaKK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600200"/>
            <a:ext cx="2819400" cy="3933408"/>
          </a:xfrm>
          <a:prstGeom prst="rect">
            <a:avLst/>
          </a:prstGeom>
          <a:solidFill>
            <a:schemeClr val="accent1"/>
          </a:solidFill>
          <a:ln w="41275">
            <a:solidFill>
              <a:schemeClr val="accent1"/>
            </a:solidFill>
          </a:ln>
          <a:extLst/>
        </p:spPr>
      </p:pic>
      <p:pic>
        <p:nvPicPr>
          <p:cNvPr id="1026" name="Picture 2" descr="http://ecx.images-amazon.com/images/I/51IVDC42QmL._SX34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560469"/>
            <a:ext cx="2814637" cy="40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219200"/>
            <a:ext cx="7924800" cy="4343400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0412" y="594360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74C81"/>
                </a:solidFill>
              </a:rPr>
              <a:t>Please complete evaluation forms prior to leaving- Thanks! </a:t>
            </a:r>
            <a:endParaRPr lang="en-US" b="1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Schedule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86031"/>
              </p:ext>
            </p:extLst>
          </p:nvPr>
        </p:nvGraphicFramePr>
        <p:xfrm>
          <a:off x="1217612" y="1524000"/>
          <a:ext cx="9525000" cy="44119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11643"/>
                <a:gridCol w="7113357"/>
              </a:tblGrid>
              <a:tr h="419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/>
                        <a:t>All</a:t>
                      </a:r>
                      <a:r>
                        <a:rPr lang="en-US" sz="2800" b="0" i="0" baseline="0" dirty="0" smtClean="0"/>
                        <a:t> sessions held at the MVA from 12pm-1pm </a:t>
                      </a:r>
                      <a:endParaRPr lang="en-US" sz="2800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Date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Topic </a:t>
                      </a:r>
                      <a:endParaRPr lang="en-US" sz="2800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June 19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Literature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Reviews &amp; Grants 101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June 26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Writing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Scientific Manuscript (Part 1)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10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Writing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Scientific Manuscript (Part 2)</a:t>
                      </a:r>
                      <a:endParaRPr lang="en-US" sz="2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17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Fundamentals of Study Design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24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Fundamentals of Biostatistics (Part 1)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July 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Fundamentals of Biostatistics (Part</a:t>
                      </a:r>
                      <a:r>
                        <a:rPr lang="en-US" sz="2800" baseline="0" dirty="0" smtClean="0"/>
                        <a:t> 2)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7309" y="6167735"/>
            <a:ext cx="1015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4C81"/>
                </a:solidFill>
              </a:rPr>
              <a:t>To RSVP call (615) 963-2820 or email </a:t>
            </a:r>
            <a:r>
              <a:rPr lang="en-US" b="1" dirty="0" smtClean="0">
                <a:solidFill>
                  <a:srgbClr val="374C81"/>
                </a:solidFill>
                <a:hlinkClick r:id="rId3"/>
              </a:rPr>
              <a:t>mva@Meharry-Vanderbilt.org</a:t>
            </a:r>
            <a:r>
              <a:rPr lang="en-US" b="1" dirty="0" smtClean="0">
                <a:solidFill>
                  <a:srgbClr val="374C81"/>
                </a:solidFill>
              </a:rPr>
              <a:t> </a:t>
            </a:r>
            <a:endParaRPr lang="en-US" b="1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Type of Variables</a:t>
            </a:r>
          </a:p>
          <a:p>
            <a:r>
              <a:rPr lang="en-US" dirty="0" smtClean="0"/>
              <a:t>Sample populations</a:t>
            </a:r>
            <a:endParaRPr lang="en-US" dirty="0" smtClean="0"/>
          </a:p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Null Hypothesis</a:t>
            </a:r>
          </a:p>
          <a:p>
            <a:pPr lvl="1"/>
            <a:r>
              <a:rPr lang="en-US" dirty="0" smtClean="0"/>
              <a:t>Alternative Hypothesis</a:t>
            </a:r>
          </a:p>
          <a:p>
            <a:pPr lvl="1"/>
            <a:r>
              <a:rPr lang="en-US" dirty="0" smtClean="0"/>
              <a:t>Statistical Significance</a:t>
            </a:r>
          </a:p>
          <a:p>
            <a:pPr lvl="1"/>
            <a:r>
              <a:rPr lang="en-US" dirty="0" smtClean="0"/>
              <a:t>Type I error</a:t>
            </a:r>
          </a:p>
          <a:p>
            <a:pPr lvl="1"/>
            <a:r>
              <a:rPr lang="en-US" dirty="0" smtClean="0"/>
              <a:t>Type II error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Distributions</a:t>
            </a:r>
          </a:p>
          <a:p>
            <a:pPr lvl="1"/>
            <a:r>
              <a:rPr lang="en-US" dirty="0" smtClean="0"/>
              <a:t>Parametric vs. Non-parametric tests</a:t>
            </a:r>
          </a:p>
          <a:p>
            <a:pPr lvl="1"/>
            <a:r>
              <a:rPr lang="en-US" dirty="0" smtClean="0"/>
              <a:t>Frequencies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03478"/>
              </p:ext>
            </p:extLst>
          </p:nvPr>
        </p:nvGraphicFramePr>
        <p:xfrm>
          <a:off x="1598612" y="304800"/>
          <a:ext cx="8839200" cy="40155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46400"/>
                <a:gridCol w="2946400"/>
                <a:gridCol w="2946400"/>
              </a:tblGrid>
              <a:tr h="2821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Characteristic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Examples</a:t>
                      </a:r>
                      <a:endParaRPr lang="en-US" sz="2000" dirty="0"/>
                    </a:p>
                  </a:txBody>
                  <a:tcPr/>
                </a:tc>
              </a:tr>
              <a:tr h="11503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differen</a:t>
                      </a:r>
                      <a:r>
                        <a:rPr lang="en-US" sz="1600" baseline="0" dirty="0" smtClean="0"/>
                        <a:t>t than B</a:t>
                      </a:r>
                      <a:r>
                        <a:rPr lang="en-US" sz="1600" baseline="0" dirty="0" smtClean="0"/>
                        <a:t>?</a:t>
                      </a:r>
                    </a:p>
                    <a:p>
                      <a:r>
                        <a:rPr lang="en-US" sz="1600" baseline="0" dirty="0" smtClean="0"/>
                        <a:t>(Not Ordered)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Marital Status</a:t>
                      </a:r>
                    </a:p>
                    <a:p>
                      <a:r>
                        <a:rPr lang="en-US" sz="1600" dirty="0" smtClean="0"/>
                        <a:t>Eye Color</a:t>
                      </a:r>
                    </a:p>
                    <a:p>
                      <a:r>
                        <a:rPr lang="en-US" sz="1600" dirty="0" smtClean="0"/>
                        <a:t>Gender</a:t>
                      </a:r>
                    </a:p>
                    <a:p>
                      <a:r>
                        <a:rPr lang="en-US" sz="1600" dirty="0" smtClean="0"/>
                        <a:t>Race</a:t>
                      </a:r>
                      <a:endParaRPr lang="en-US" sz="16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bigger than B</a:t>
                      </a:r>
                      <a:r>
                        <a:rPr lang="en-US" sz="1600" dirty="0" smtClean="0"/>
                        <a:t>?</a:t>
                      </a:r>
                    </a:p>
                    <a:p>
                      <a:r>
                        <a:rPr lang="en-US" sz="1600" dirty="0" smtClean="0"/>
                        <a:t>(Ordered)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Stage of Disease</a:t>
                      </a:r>
                    </a:p>
                    <a:p>
                      <a:r>
                        <a:rPr lang="en-US" sz="1600" dirty="0" smtClean="0"/>
                        <a:t>Severity of Pain</a:t>
                      </a:r>
                    </a:p>
                    <a:p>
                      <a:r>
                        <a:rPr lang="en-US" sz="1600" dirty="0" smtClean="0"/>
                        <a:t>Level of Satisfaction</a:t>
                      </a:r>
                    </a:p>
                  </a:txBody>
                  <a:tcPr/>
                </a:tc>
              </a:tr>
              <a:tr h="4992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how many units do A and B differ?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</a:p>
                    <a:p>
                      <a:r>
                        <a:rPr lang="en-US" sz="1600" dirty="0" smtClean="0"/>
                        <a:t>SAT Score</a:t>
                      </a:r>
                    </a:p>
                  </a:txBody>
                  <a:tcPr/>
                </a:tc>
              </a:tr>
              <a:tr h="9333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many times bigger is B than A?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Distance</a:t>
                      </a:r>
                    </a:p>
                    <a:p>
                      <a:r>
                        <a:rPr lang="en-US" sz="1600" dirty="0" smtClean="0"/>
                        <a:t>Length</a:t>
                      </a:r>
                    </a:p>
                    <a:p>
                      <a:r>
                        <a:rPr lang="en-US" sz="1600" dirty="0" smtClean="0"/>
                        <a:t>Time until Death</a:t>
                      </a:r>
                    </a:p>
                    <a:p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26989"/>
              </p:ext>
            </p:extLst>
          </p:nvPr>
        </p:nvGraphicFramePr>
        <p:xfrm>
          <a:off x="1522412" y="4572000"/>
          <a:ext cx="8915400" cy="2062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64080"/>
                <a:gridCol w="1645920"/>
                <a:gridCol w="1447800"/>
                <a:gridCol w="1676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Counting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Addition/ Subtraction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Multiplication/ Division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2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and its effect on your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Categorical </a:t>
            </a:r>
            <a:r>
              <a:rPr lang="en-US" dirty="0" smtClean="0"/>
              <a:t>(Discrete) vs</a:t>
            </a:r>
            <a:r>
              <a:rPr lang="en-US" dirty="0" smtClean="0"/>
              <a:t>. Continuous variables</a:t>
            </a:r>
          </a:p>
          <a:p>
            <a:pPr lvl="1"/>
            <a:r>
              <a:rPr lang="en-US" dirty="0" smtClean="0"/>
              <a:t>Example: Age</a:t>
            </a:r>
          </a:p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The degree to which a variable is reproducible</a:t>
            </a:r>
            <a:endParaRPr lang="en-US" dirty="0" smtClean="0"/>
          </a:p>
          <a:p>
            <a:r>
              <a:rPr lang="en-US" dirty="0" smtClean="0"/>
              <a:t>Validity</a:t>
            </a:r>
            <a:endParaRPr lang="en-US" dirty="0" smtClean="0"/>
          </a:p>
          <a:p>
            <a:pPr lvl="1"/>
            <a:r>
              <a:rPr lang="en-US" dirty="0" smtClean="0"/>
              <a:t>Whether an instrument actually measures what it’s supposed </a:t>
            </a:r>
            <a:r>
              <a:rPr lang="en-US" dirty="0" smtClean="0"/>
              <a:t>to</a:t>
            </a:r>
            <a:endParaRPr lang="en-US" dirty="0" smtClean="0"/>
          </a:p>
          <a:p>
            <a:r>
              <a:rPr lang="en-US" dirty="0" smtClean="0"/>
              <a:t>Reliability </a:t>
            </a:r>
          </a:p>
          <a:p>
            <a:pPr lvl="1"/>
            <a:r>
              <a:rPr lang="en-US" dirty="0" smtClean="0"/>
              <a:t>Whether an instrument can be interpreted consistently across different situations</a:t>
            </a:r>
          </a:p>
          <a:p>
            <a:r>
              <a:rPr lang="en-US" dirty="0" smtClean="0"/>
              <a:t>Limiting variation between groups and/or </a:t>
            </a:r>
            <a:r>
              <a:rPr lang="en-US" dirty="0" smtClean="0"/>
              <a:t>participants, and observers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244813"/>
              </p:ext>
            </p:extLst>
          </p:nvPr>
        </p:nvGraphicFramePr>
        <p:xfrm>
          <a:off x="227012" y="152401"/>
          <a:ext cx="11734800" cy="65756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9002"/>
                <a:gridCol w="2282998"/>
                <a:gridCol w="3505200"/>
                <a:gridCol w="3657600"/>
              </a:tblGrid>
              <a:tr h="6857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to Reduce Random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Error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 of Random Error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Random Error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Variation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BP due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of Strategy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0708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Standardizing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measurement methods in an operations manual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rate of cuff deflation (often too fast)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Specify that the cuff be deflated at 2mm Hg/second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8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length of quiet sitting before measurement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Specify that subject sit in a quiet room for 5 minutes beforehand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8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and certifying the observer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observer technique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observer in standard techniques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57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Refining the instrument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 &amp; observer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Malfunctioning manometer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Purchase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new high quality manometer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5717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Automating the instrument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Observer technique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automatic BP measuring device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57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Subject’s emotional reaction to observer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automatic BP measuring device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57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Repeating the measurement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Observer, subject, instrument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 of variation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mean of two or more BP measurements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78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4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vs.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612" y="2057400"/>
            <a:ext cx="1013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Testing the entire population of middle aged women with diabetes is impossible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Expensive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Time-consuming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Contextually ridiculous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39105" b="-39105"/>
          <a:stretch>
            <a:fillRect/>
          </a:stretch>
        </p:blipFill>
        <p:spPr>
          <a:xfrm>
            <a:off x="4646611" y="3810000"/>
            <a:ext cx="692548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Statistical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546600"/>
          </a:xfrm>
        </p:spPr>
        <p:txBody>
          <a:bodyPr/>
          <a:lstStyle/>
          <a:p>
            <a:r>
              <a:rPr lang="en-US" dirty="0" smtClean="0"/>
              <a:t>Your hypothesis influences your statistics</a:t>
            </a:r>
          </a:p>
          <a:p>
            <a:pPr lvl="1"/>
            <a:r>
              <a:rPr lang="en-US" dirty="0" smtClean="0"/>
              <a:t>Simple vs. complex</a:t>
            </a:r>
          </a:p>
          <a:p>
            <a:r>
              <a:rPr lang="en-US" dirty="0" smtClean="0"/>
              <a:t>“Fifteen minutes or more of exercise per day is associated with a lower mean fasting glucose level in middle-aged women with diabetes”</a:t>
            </a:r>
          </a:p>
          <a:p>
            <a:r>
              <a:rPr lang="en-US" dirty="0"/>
              <a:t>Null Hypothesis</a:t>
            </a:r>
          </a:p>
          <a:p>
            <a:pPr lvl="1"/>
            <a:r>
              <a:rPr lang="en-US" dirty="0"/>
              <a:t>No association between the predictor and outcome variables</a:t>
            </a:r>
          </a:p>
          <a:p>
            <a:pPr lvl="1"/>
            <a:r>
              <a:rPr lang="en-US" dirty="0"/>
              <a:t>“Fifteen minutes of exercise or more will have no effect on glucose level in middle-aged women with diabetes”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89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1334</Words>
  <Application>Microsoft Office PowerPoint</Application>
  <PresentationFormat>Custom</PresentationFormat>
  <Paragraphs>296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Times New Roman</vt:lpstr>
      <vt:lpstr>Books 16x9</vt:lpstr>
      <vt:lpstr> Principles of Research Writing &amp; Design Educational Series  Fundamentals of Biostatistics (Part 1)</vt:lpstr>
      <vt:lpstr>Session Outline</vt:lpstr>
      <vt:lpstr>Types of Variables</vt:lpstr>
      <vt:lpstr>PowerPoint Presentation</vt:lpstr>
      <vt:lpstr>Data Collection and its effect on your statistics</vt:lpstr>
      <vt:lpstr>PowerPoint Presentation</vt:lpstr>
      <vt:lpstr>Hypothesis Testing</vt:lpstr>
      <vt:lpstr>Sample vs. Population</vt:lpstr>
      <vt:lpstr>Underlying Statistical Principles</vt:lpstr>
      <vt:lpstr>Statistical Significance</vt:lpstr>
      <vt:lpstr>PowerPoint Presentation</vt:lpstr>
      <vt:lpstr>Distributions</vt:lpstr>
      <vt:lpstr>Parametric vs. Non-parametric Tests</vt:lpstr>
      <vt:lpstr>PowerPoint Presentation</vt:lpstr>
      <vt:lpstr>Frequency Distributions</vt:lpstr>
      <vt:lpstr>Normal Distributions</vt:lpstr>
      <vt:lpstr>Supplemental Resources </vt:lpstr>
      <vt:lpstr>PowerPoint Presentation</vt:lpstr>
      <vt:lpstr>Session Schedule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2015-06-17T17:32:59Z</dcterms:created>
  <dcterms:modified xsi:type="dcterms:W3CDTF">2015-07-24T18:04:02Z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